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1" r:id="rId2"/>
    <p:sldId id="262" r:id="rId3"/>
    <p:sldId id="263" r:id="rId4"/>
    <p:sldId id="292" r:id="rId5"/>
    <p:sldId id="297" r:id="rId6"/>
    <p:sldId id="293" r:id="rId7"/>
    <p:sldId id="264" r:id="rId8"/>
    <p:sldId id="295" r:id="rId9"/>
    <p:sldId id="296" r:id="rId10"/>
    <p:sldId id="305" r:id="rId11"/>
    <p:sldId id="304" r:id="rId12"/>
    <p:sldId id="265" r:id="rId13"/>
    <p:sldId id="306" r:id="rId14"/>
    <p:sldId id="301" r:id="rId15"/>
    <p:sldId id="303" r:id="rId16"/>
    <p:sldId id="302" r:id="rId17"/>
    <p:sldId id="287" r:id="rId18"/>
    <p:sldId id="298" r:id="rId19"/>
    <p:sldId id="300" r:id="rId20"/>
    <p:sldId id="299" r:id="rId21"/>
    <p:sldId id="308" r:id="rId22"/>
    <p:sldId id="309" r:id="rId23"/>
    <p:sldId id="294" r:id="rId24"/>
    <p:sldId id="307" r:id="rId25"/>
    <p:sldId id="289" r:id="rId26"/>
    <p:sldId id="310" r:id="rId27"/>
    <p:sldId id="311" r:id="rId28"/>
    <p:sldId id="290" r:id="rId29"/>
    <p:sldId id="312" r:id="rId30"/>
    <p:sldId id="268" r:id="rId31"/>
    <p:sldId id="269" r:id="rId32"/>
    <p:sldId id="270" r:id="rId33"/>
    <p:sldId id="271" r:id="rId34"/>
    <p:sldId id="274" r:id="rId35"/>
    <p:sldId id="275" r:id="rId36"/>
    <p:sldId id="276" r:id="rId37"/>
    <p:sldId id="277" r:id="rId38"/>
    <p:sldId id="278" r:id="rId39"/>
    <p:sldId id="273" r:id="rId40"/>
    <p:sldId id="280" r:id="rId41"/>
    <p:sldId id="279" r:id="rId42"/>
    <p:sldId id="282" r:id="rId43"/>
    <p:sldId id="283" r:id="rId44"/>
    <p:sldId id="284" r:id="rId45"/>
    <p:sldId id="267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934"/>
    <a:srgbClr val="04242E"/>
    <a:srgbClr val="D1F1FB"/>
    <a:srgbClr val="095871"/>
    <a:srgbClr val="925AF0"/>
    <a:srgbClr val="3F8624"/>
    <a:srgbClr val="090909"/>
    <a:srgbClr val="EB0029"/>
    <a:srgbClr val="032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106" autoAdjust="0"/>
    <p:restoredTop sz="94660"/>
  </p:normalViewPr>
  <p:slideViewPr>
    <p:cSldViewPr snapToGrid="0">
      <p:cViewPr varScale="1">
        <p:scale>
          <a:sx n="46" d="100"/>
          <a:sy n="46" d="100"/>
        </p:scale>
        <p:origin x="42" y="1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Training</a:t>
            </a:r>
            <a:r>
              <a:rPr lang="en-US" altLang="ko-KR" baseline="0" dirty="0"/>
              <a:t> and Validation Loss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 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0.59319999999999995</c:v>
                </c:pt>
                <c:pt idx="1">
                  <c:v>0.2492</c:v>
                </c:pt>
                <c:pt idx="2">
                  <c:v>0.1678</c:v>
                </c:pt>
                <c:pt idx="3">
                  <c:v>0.13289999999999999</c:v>
                </c:pt>
                <c:pt idx="4">
                  <c:v>0.1138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99-4DA2-A2D1-92130311EB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Validation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0.4844</c:v>
                </c:pt>
                <c:pt idx="1">
                  <c:v>0.23569999999999999</c:v>
                </c:pt>
                <c:pt idx="2">
                  <c:v>0.16300000000000001</c:v>
                </c:pt>
                <c:pt idx="3">
                  <c:v>0.1305</c:v>
                </c:pt>
                <c:pt idx="4">
                  <c:v>0.1123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99-4DA2-A2D1-92130311EB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89723391"/>
        <c:axId val="1489725311"/>
      </c:lineChart>
      <c:catAx>
        <c:axId val="1489723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89725311"/>
        <c:crosses val="autoZero"/>
        <c:auto val="1"/>
        <c:lblAlgn val="ctr"/>
        <c:lblOffset val="100"/>
        <c:noMultiLvlLbl val="0"/>
      </c:catAx>
      <c:valAx>
        <c:axId val="1489725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89723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7A029-010D-40FC-BDC0-A1FA5C5D5335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4AE2F-2F9A-4DCA-9C75-9A53CFC9D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55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4AE2F-2F9A-4DCA-9C75-9A53CFC9D74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446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4AE2F-2F9A-4DCA-9C75-9A53CFC9D74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855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4AE2F-2F9A-4DCA-9C75-9A53CFC9D74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160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4AE2F-2F9A-4DCA-9C75-9A53CFC9D74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82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FAD59-3A79-9F03-F9FC-7DFD920FC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7D1783-7FF4-1708-E187-9D41E38BA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1AA75-A3C5-DDBE-5835-CF0B013F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AEEC-CB03-4A56-AF80-507DACD049EF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D7A82C-051C-1243-052F-D6EF09176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BEA7E-9B45-711B-0DB1-DD2620813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F6A1A-A17F-443A-9683-DD151F65E9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754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D87CAD-C160-7F5A-7F76-22F33840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FC2FD4-81B5-AC50-4EE6-7AB5E4B28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C0F78B-F425-00DC-A12A-40842E1C5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AEEC-CB03-4A56-AF80-507DACD049EF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F0B4CE-52D5-D924-65EA-FB4E2050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487E86-92FA-163C-B053-11D78FAE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F6A1A-A17F-443A-9683-DD151F65E9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780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75CF29-8733-C97A-3AD7-9FF5CB1C66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EF1D65-297E-2EDA-0509-01CCE5CF1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43EA32-32D4-DEF9-AAEC-E7367DC5B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AEEC-CB03-4A56-AF80-507DACD049EF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D29823-DFCD-E080-DB7F-FC69E974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241DB4-86F1-2F59-DCE1-C19F2DE3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F6A1A-A17F-443A-9683-DD151F65E9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43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70274-A1AC-64A5-DAD6-BC635D532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7F7D2C-BC78-A2DE-9C15-9FC4E56C4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175B1-7154-7101-502B-97EF1DCA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AEEC-CB03-4A56-AF80-507DACD049EF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58691-2091-0D08-9857-528CC42B9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B6D59F-17C9-898E-23F0-3084DC5D6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F6A1A-A17F-443A-9683-DD151F65E9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660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FDEE5-1D7B-D271-519D-5A9D9D1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A356A-BB90-03F7-90C9-A7B3F059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EF569-4BB8-0408-9C8A-62B9241D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AEEC-CB03-4A56-AF80-507DACD049EF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5C1F9E-1925-01EE-EBFA-8F4CFA946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2D2F44-8895-EFF9-400F-699A84912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F6A1A-A17F-443A-9683-DD151F65E9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65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F0598-537B-C6FD-B646-17DC8909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BBABA-8DB8-E19F-BDDA-7E077D83C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43C1C8-B0AA-DE53-6D83-7212B7EDE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46BC24-7309-C1C0-A7DE-B971BABA1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AEEC-CB03-4A56-AF80-507DACD049EF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752454-EAE9-4F7D-4794-5D21DEC4F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E45DA1-6484-5C49-C2F5-A2BC7C6E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F6A1A-A17F-443A-9683-DD151F65E9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85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D8FB5-9AA6-4E56-DE43-12FF5E604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E5D6F1-6B35-4ABE-DA8F-F5C236F83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8F1AA8-B572-C78A-54A2-682454C7B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4BD18A-1E9C-44B4-D6A6-A761184419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E3FBCD-1A62-30C4-8329-ED929CF7E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9D9039-05C3-7A59-EE4C-9D3ACEE94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AEEC-CB03-4A56-AF80-507DACD049EF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801C20-5005-D1CB-8719-139EC402F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8514B9-4EE5-C80C-2624-1DD1CEDC8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F6A1A-A17F-443A-9683-DD151F65E9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619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23CF7-D85C-BA71-72F8-440CA83F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36A512-FC96-1BF0-E6A3-E9AC9606A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AEEC-CB03-4A56-AF80-507DACD049EF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95AD8B-A33D-559D-D594-71CB13E7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C7BF74-8334-79B6-E482-97CF71956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F6A1A-A17F-443A-9683-DD151F65E9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935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DFB278-221B-2E4A-EEAF-AB213409F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AEEC-CB03-4A56-AF80-507DACD049EF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A1FBA1-0A89-7664-A09C-1319DB56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8F50B0-7CCE-375A-25E4-B24922ADB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F6A1A-A17F-443A-9683-DD151F65E9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119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E9B34-CBB0-13F6-B558-10A6BED8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B6F7FF-FC96-6647-FCBD-5CCE9BDFA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B04CF4-E6C3-3BA9-D70D-183D00436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E07B28-46B0-EB49-F910-D33D3148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AEEC-CB03-4A56-AF80-507DACD049EF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57F8F4-60A3-E29D-CA2F-DE5D4B261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5DB367-BB82-6D4B-F74A-4B841E200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F6A1A-A17F-443A-9683-DD151F65E9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29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27422-F808-7996-7267-E4C4FC0BE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EAD740-AB9B-92CA-482A-9B0B94A2C3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35A345-28E8-A582-5C34-F89DC1E2C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87ADE7-ADF7-C86C-99EE-CC2324938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AEEC-CB03-4A56-AF80-507DACD049EF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9A2C8A-DF0E-182C-6CB3-5CF9C5E5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D3E880-39FB-F2F2-571C-C675DCD15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F6A1A-A17F-443A-9683-DD151F65E9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399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46A51F-D194-BFB1-66F9-B0916BA2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0B163F-8FE4-01BE-4AF9-AF3D04F37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2256B-99E2-CDA2-0EDB-73CB723036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6AEEC-CB03-4A56-AF80-507DACD049EF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E5E880-ED1E-4411-0EFF-3A94FEBF2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222619-5180-BE60-C9AC-9EFDB8FA3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F6A1A-A17F-443A-9683-DD151F65E9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08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18" Type="http://schemas.openxmlformats.org/officeDocument/2006/relationships/image" Target="../media/image39.png"/><Relationship Id="rId3" Type="http://schemas.openxmlformats.org/officeDocument/2006/relationships/image" Target="../media/image55.svg"/><Relationship Id="rId21" Type="http://schemas.openxmlformats.org/officeDocument/2006/relationships/image" Target="../media/image69.svg"/><Relationship Id="rId7" Type="http://schemas.openxmlformats.org/officeDocument/2006/relationships/image" Target="../media/image59.svg"/><Relationship Id="rId12" Type="http://schemas.openxmlformats.org/officeDocument/2006/relationships/image" Target="../media/image64.png"/><Relationship Id="rId17" Type="http://schemas.openxmlformats.org/officeDocument/2006/relationships/image" Target="../media/image38.svg"/><Relationship Id="rId25" Type="http://schemas.openxmlformats.org/officeDocument/2006/relationships/image" Target="../media/image73.svg"/><Relationship Id="rId2" Type="http://schemas.openxmlformats.org/officeDocument/2006/relationships/image" Target="../media/image54.png"/><Relationship Id="rId16" Type="http://schemas.openxmlformats.org/officeDocument/2006/relationships/image" Target="../media/image37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24" Type="http://schemas.openxmlformats.org/officeDocument/2006/relationships/image" Target="../media/image72.png"/><Relationship Id="rId5" Type="http://schemas.openxmlformats.org/officeDocument/2006/relationships/image" Target="../media/image57.svg"/><Relationship Id="rId15" Type="http://schemas.openxmlformats.org/officeDocument/2006/relationships/image" Target="../media/image67.svg"/><Relationship Id="rId23" Type="http://schemas.openxmlformats.org/officeDocument/2006/relationships/image" Target="../media/image71.svg"/><Relationship Id="rId10" Type="http://schemas.openxmlformats.org/officeDocument/2006/relationships/image" Target="../media/image62.png"/><Relationship Id="rId19" Type="http://schemas.openxmlformats.org/officeDocument/2006/relationships/image" Target="../media/image40.svg"/><Relationship Id="rId4" Type="http://schemas.openxmlformats.org/officeDocument/2006/relationships/image" Target="../media/image56.png"/><Relationship Id="rId9" Type="http://schemas.openxmlformats.org/officeDocument/2006/relationships/image" Target="../media/image61.svg"/><Relationship Id="rId14" Type="http://schemas.openxmlformats.org/officeDocument/2006/relationships/image" Target="../media/image66.png"/><Relationship Id="rId22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89.svg"/><Relationship Id="rId26" Type="http://schemas.openxmlformats.org/officeDocument/2006/relationships/image" Target="../media/image93.svg"/><Relationship Id="rId3" Type="http://schemas.openxmlformats.org/officeDocument/2006/relationships/image" Target="../media/image41.png"/><Relationship Id="rId21" Type="http://schemas.openxmlformats.org/officeDocument/2006/relationships/image" Target="../media/image54.png"/><Relationship Id="rId34" Type="http://schemas.openxmlformats.org/officeDocument/2006/relationships/image" Target="../media/image45.svg"/><Relationship Id="rId7" Type="http://schemas.openxmlformats.org/officeDocument/2006/relationships/image" Target="../media/image62.png"/><Relationship Id="rId12" Type="http://schemas.openxmlformats.org/officeDocument/2006/relationships/image" Target="../media/image85.svg"/><Relationship Id="rId17" Type="http://schemas.openxmlformats.org/officeDocument/2006/relationships/image" Target="../media/image88.png"/><Relationship Id="rId25" Type="http://schemas.openxmlformats.org/officeDocument/2006/relationships/image" Target="../media/image92.png"/><Relationship Id="rId3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3.svg"/><Relationship Id="rId20" Type="http://schemas.openxmlformats.org/officeDocument/2006/relationships/image" Target="../media/image91.sv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../media/image84.png"/><Relationship Id="rId24" Type="http://schemas.openxmlformats.org/officeDocument/2006/relationships/image" Target="../media/image59.svg"/><Relationship Id="rId32" Type="http://schemas.openxmlformats.org/officeDocument/2006/relationships/image" Target="../media/image57.svg"/><Relationship Id="rId5" Type="http://schemas.openxmlformats.org/officeDocument/2006/relationships/image" Target="../media/image64.png"/><Relationship Id="rId15" Type="http://schemas.openxmlformats.org/officeDocument/2006/relationships/image" Target="../media/image72.png"/><Relationship Id="rId23" Type="http://schemas.openxmlformats.org/officeDocument/2006/relationships/image" Target="../media/image58.png"/><Relationship Id="rId28" Type="http://schemas.openxmlformats.org/officeDocument/2006/relationships/image" Target="../media/image95.svg"/><Relationship Id="rId10" Type="http://schemas.openxmlformats.org/officeDocument/2006/relationships/image" Target="../media/image83.svg"/><Relationship Id="rId19" Type="http://schemas.openxmlformats.org/officeDocument/2006/relationships/image" Target="../media/image90.png"/><Relationship Id="rId31" Type="http://schemas.openxmlformats.org/officeDocument/2006/relationships/image" Target="../media/image56.png"/><Relationship Id="rId4" Type="http://schemas.openxmlformats.org/officeDocument/2006/relationships/image" Target="../media/image42.svg"/><Relationship Id="rId9" Type="http://schemas.openxmlformats.org/officeDocument/2006/relationships/image" Target="../media/image82.png"/><Relationship Id="rId14" Type="http://schemas.openxmlformats.org/officeDocument/2006/relationships/image" Target="../media/image87.svg"/><Relationship Id="rId22" Type="http://schemas.openxmlformats.org/officeDocument/2006/relationships/image" Target="../media/image55.svg"/><Relationship Id="rId27" Type="http://schemas.openxmlformats.org/officeDocument/2006/relationships/image" Target="../media/image94.png"/><Relationship Id="rId30" Type="http://schemas.openxmlformats.org/officeDocument/2006/relationships/image" Target="../media/image69.svg"/><Relationship Id="rId8" Type="http://schemas.openxmlformats.org/officeDocument/2006/relationships/image" Target="../media/image63.sv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89.svg"/><Relationship Id="rId26" Type="http://schemas.openxmlformats.org/officeDocument/2006/relationships/image" Target="../media/image93.svg"/><Relationship Id="rId21" Type="http://schemas.openxmlformats.org/officeDocument/2006/relationships/image" Target="../media/image54.png"/><Relationship Id="rId34" Type="http://schemas.openxmlformats.org/officeDocument/2006/relationships/image" Target="../media/image97.svg"/><Relationship Id="rId7" Type="http://schemas.openxmlformats.org/officeDocument/2006/relationships/image" Target="../media/image62.png"/><Relationship Id="rId12" Type="http://schemas.openxmlformats.org/officeDocument/2006/relationships/image" Target="../media/image85.svg"/><Relationship Id="rId17" Type="http://schemas.openxmlformats.org/officeDocument/2006/relationships/image" Target="../media/image88.png"/><Relationship Id="rId25" Type="http://schemas.openxmlformats.org/officeDocument/2006/relationships/image" Target="../media/image92.png"/><Relationship Id="rId33" Type="http://schemas.openxmlformats.org/officeDocument/2006/relationships/image" Target="../media/image96.png"/><Relationship Id="rId38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3.svg"/><Relationship Id="rId20" Type="http://schemas.openxmlformats.org/officeDocument/2006/relationships/image" Target="../media/image91.sv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../media/image84.png"/><Relationship Id="rId24" Type="http://schemas.openxmlformats.org/officeDocument/2006/relationships/image" Target="../media/image59.svg"/><Relationship Id="rId32" Type="http://schemas.openxmlformats.org/officeDocument/2006/relationships/image" Target="../media/image45.svg"/><Relationship Id="rId37" Type="http://schemas.openxmlformats.org/officeDocument/2006/relationships/image" Target="../media/image17.png"/><Relationship Id="rId5" Type="http://schemas.openxmlformats.org/officeDocument/2006/relationships/image" Target="../media/image64.png"/><Relationship Id="rId15" Type="http://schemas.openxmlformats.org/officeDocument/2006/relationships/image" Target="../media/image72.png"/><Relationship Id="rId23" Type="http://schemas.openxmlformats.org/officeDocument/2006/relationships/image" Target="../media/image58.png"/><Relationship Id="rId28" Type="http://schemas.openxmlformats.org/officeDocument/2006/relationships/image" Target="../media/image95.svg"/><Relationship Id="rId36" Type="http://schemas.openxmlformats.org/officeDocument/2006/relationships/image" Target="../media/image99.svg"/><Relationship Id="rId10" Type="http://schemas.openxmlformats.org/officeDocument/2006/relationships/image" Target="../media/image83.svg"/><Relationship Id="rId19" Type="http://schemas.openxmlformats.org/officeDocument/2006/relationships/image" Target="../media/image90.png"/><Relationship Id="rId31" Type="http://schemas.openxmlformats.org/officeDocument/2006/relationships/image" Target="../media/image44.png"/><Relationship Id="rId4" Type="http://schemas.openxmlformats.org/officeDocument/2006/relationships/image" Target="../media/image42.svg"/><Relationship Id="rId9" Type="http://schemas.openxmlformats.org/officeDocument/2006/relationships/image" Target="../media/image82.png"/><Relationship Id="rId14" Type="http://schemas.openxmlformats.org/officeDocument/2006/relationships/image" Target="../media/image87.svg"/><Relationship Id="rId22" Type="http://schemas.openxmlformats.org/officeDocument/2006/relationships/image" Target="../media/image55.svg"/><Relationship Id="rId27" Type="http://schemas.openxmlformats.org/officeDocument/2006/relationships/image" Target="../media/image94.png"/><Relationship Id="rId30" Type="http://schemas.openxmlformats.org/officeDocument/2006/relationships/image" Target="../media/image57.svg"/><Relationship Id="rId35" Type="http://schemas.openxmlformats.org/officeDocument/2006/relationships/image" Target="../media/image98.png"/><Relationship Id="rId8" Type="http://schemas.openxmlformats.org/officeDocument/2006/relationships/image" Target="../media/image63.svg"/><Relationship Id="rId3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3" Type="http://schemas.openxmlformats.org/officeDocument/2006/relationships/image" Target="../media/image41.png"/><Relationship Id="rId7" Type="http://schemas.openxmlformats.org/officeDocument/2006/relationships/image" Target="../media/image6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../media/image90.png"/><Relationship Id="rId5" Type="http://schemas.openxmlformats.org/officeDocument/2006/relationships/image" Target="../media/image64.png"/><Relationship Id="rId10" Type="http://schemas.openxmlformats.org/officeDocument/2006/relationships/image" Target="../media/image89.svg"/><Relationship Id="rId4" Type="http://schemas.openxmlformats.org/officeDocument/2006/relationships/image" Target="../media/image42.svg"/><Relationship Id="rId9" Type="http://schemas.openxmlformats.org/officeDocument/2006/relationships/image" Target="../media/image88.png"/><Relationship Id="rId14" Type="http://schemas.openxmlformats.org/officeDocument/2006/relationships/image" Target="../media/image6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42.sv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8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1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2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5" Type="http://schemas.openxmlformats.org/officeDocument/2006/relationships/image" Target="../media/image33.svg"/><Relationship Id="rId10" Type="http://schemas.openxmlformats.org/officeDocument/2006/relationships/image" Target="../media/image18.svg"/><Relationship Id="rId4" Type="http://schemas.openxmlformats.org/officeDocument/2006/relationships/image" Target="../media/image24.svg"/><Relationship Id="rId9" Type="http://schemas.openxmlformats.org/officeDocument/2006/relationships/image" Target="../media/image17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5.sv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8BB2C5CF-E713-D6EA-55EB-6129D4F412FE}"/>
              </a:ext>
            </a:extLst>
          </p:cNvPr>
          <p:cNvGrpSpPr/>
          <p:nvPr/>
        </p:nvGrpSpPr>
        <p:grpSpPr>
          <a:xfrm>
            <a:off x="-1" y="0"/>
            <a:ext cx="9040306" cy="3556002"/>
            <a:chOff x="-1" y="0"/>
            <a:chExt cx="9040306" cy="3556002"/>
          </a:xfrm>
        </p:grpSpPr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37EABF91-69C6-0B10-6F0A-CE59D04CD41C}"/>
                </a:ext>
              </a:extLst>
            </p:cNvPr>
            <p:cNvSpPr/>
            <p:nvPr/>
          </p:nvSpPr>
          <p:spPr>
            <a:xfrm rot="5400000">
              <a:off x="2742152" y="-2742151"/>
              <a:ext cx="3556000" cy="9040306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LoL 상점">
              <a:extLst>
                <a:ext uri="{FF2B5EF4-FFF2-40B4-BE49-F238E27FC236}">
                  <a16:creationId xmlns:a16="http://schemas.microsoft.com/office/drawing/2014/main" id="{6977B730-C4C5-EB63-3F91-247264C33F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40" t="3706" b="17213"/>
            <a:stretch>
              <a:fillRect/>
            </a:stretch>
          </p:blipFill>
          <p:spPr bwMode="auto">
            <a:xfrm>
              <a:off x="-1" y="0"/>
              <a:ext cx="7167418" cy="3556000"/>
            </a:xfrm>
            <a:custGeom>
              <a:avLst/>
              <a:gdLst>
                <a:gd name="connsiteX0" fmla="*/ 0 w 7167418"/>
                <a:gd name="connsiteY0" fmla="*/ 0 h 3556000"/>
                <a:gd name="connsiteX1" fmla="*/ 7167418 w 7167418"/>
                <a:gd name="connsiteY1" fmla="*/ 0 h 3556000"/>
                <a:gd name="connsiteX2" fmla="*/ 0 w 7167418"/>
                <a:gd name="connsiteY2" fmla="*/ 3556000 h 35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7418" h="3556000">
                  <a:moveTo>
                    <a:pt x="0" y="0"/>
                  </a:moveTo>
                  <a:lnTo>
                    <a:pt x="7167418" y="0"/>
                  </a:lnTo>
                  <a:lnTo>
                    <a:pt x="0" y="355600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71B8399-85B1-7B81-A71B-A723B4E77E35}"/>
              </a:ext>
            </a:extLst>
          </p:cNvPr>
          <p:cNvGrpSpPr/>
          <p:nvPr/>
        </p:nvGrpSpPr>
        <p:grpSpPr>
          <a:xfrm>
            <a:off x="3151694" y="3302000"/>
            <a:ext cx="9040306" cy="3556000"/>
            <a:chOff x="3151694" y="3302000"/>
            <a:chExt cx="9040306" cy="3556000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0AC2C6D1-DCBD-160B-D6CC-8110FCDF4CC8}"/>
                </a:ext>
              </a:extLst>
            </p:cNvPr>
            <p:cNvSpPr/>
            <p:nvPr/>
          </p:nvSpPr>
          <p:spPr>
            <a:xfrm rot="16200000">
              <a:off x="5893847" y="559847"/>
              <a:ext cx="3556000" cy="9040306"/>
            </a:xfrm>
            <a:prstGeom prst="triangle">
              <a:avLst>
                <a:gd name="adj" fmla="val 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 descr="LoL 상점">
              <a:extLst>
                <a:ext uri="{FF2B5EF4-FFF2-40B4-BE49-F238E27FC236}">
                  <a16:creationId xmlns:a16="http://schemas.microsoft.com/office/drawing/2014/main" id="{57C6F9A9-7D5B-A0B0-BB25-7F86D4E6D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695" b="45078"/>
            <a:stretch>
              <a:fillRect/>
            </a:stretch>
          </p:blipFill>
          <p:spPr bwMode="auto">
            <a:xfrm>
              <a:off x="5024582" y="3304092"/>
              <a:ext cx="7167418" cy="3553908"/>
            </a:xfrm>
            <a:custGeom>
              <a:avLst/>
              <a:gdLst>
                <a:gd name="connsiteX0" fmla="*/ 7163195 w 7167418"/>
                <a:gd name="connsiteY0" fmla="*/ 0 h 3553908"/>
                <a:gd name="connsiteX1" fmla="*/ 7167418 w 7167418"/>
                <a:gd name="connsiteY1" fmla="*/ 0 h 3553908"/>
                <a:gd name="connsiteX2" fmla="*/ 7167418 w 7167418"/>
                <a:gd name="connsiteY2" fmla="*/ 3553908 h 3553908"/>
                <a:gd name="connsiteX3" fmla="*/ 0 w 7167418"/>
                <a:gd name="connsiteY3" fmla="*/ 3553908 h 355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7418" h="3553908">
                  <a:moveTo>
                    <a:pt x="7163195" y="0"/>
                  </a:moveTo>
                  <a:lnTo>
                    <a:pt x="7167418" y="0"/>
                  </a:lnTo>
                  <a:lnTo>
                    <a:pt x="7167418" y="3553908"/>
                  </a:lnTo>
                  <a:lnTo>
                    <a:pt x="0" y="3553908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B22EFF0-449C-F1CB-8497-BAEFBA93CB6B}"/>
              </a:ext>
            </a:extLst>
          </p:cNvPr>
          <p:cNvGrpSpPr/>
          <p:nvPr/>
        </p:nvGrpSpPr>
        <p:grpSpPr>
          <a:xfrm>
            <a:off x="3583708" y="2326847"/>
            <a:ext cx="6174590" cy="1793491"/>
            <a:chOff x="3478721" y="2262192"/>
            <a:chExt cx="6174590" cy="1793491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BE0B71C-B6FB-AEBF-6C00-1F44829F3A5C}"/>
                </a:ext>
              </a:extLst>
            </p:cNvPr>
            <p:cNvGrpSpPr/>
            <p:nvPr/>
          </p:nvGrpSpPr>
          <p:grpSpPr>
            <a:xfrm>
              <a:off x="5347403" y="3318390"/>
              <a:ext cx="3173395" cy="602245"/>
              <a:chOff x="6128576" y="2958085"/>
              <a:chExt cx="3173395" cy="60224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37C055-D1BF-2804-F4F5-45C9CEDE727C}"/>
                  </a:ext>
                </a:extLst>
              </p:cNvPr>
              <p:cNvSpPr txBox="1"/>
              <p:nvPr/>
            </p:nvSpPr>
            <p:spPr>
              <a:xfrm>
                <a:off x="6128576" y="2958085"/>
                <a:ext cx="3046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32832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AI</a:t>
                </a:r>
                <a:r>
                  <a:rPr lang="ko-KR" altLang="en-US" dirty="0">
                    <a:solidFill>
                      <a:srgbClr val="032832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를 이용한</a:t>
                </a:r>
                <a:r>
                  <a:rPr lang="en-US" altLang="ko-KR" dirty="0">
                    <a:solidFill>
                      <a:srgbClr val="032832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dirty="0">
                    <a:solidFill>
                      <a:srgbClr val="032832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승률 예측 사이트</a:t>
                </a:r>
                <a:endParaRPr lang="en-US" altLang="ko-KR" dirty="0">
                  <a:solidFill>
                    <a:srgbClr val="0328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546814-0EC2-B053-DC03-92CDCC42502A}"/>
                  </a:ext>
                </a:extLst>
              </p:cNvPr>
              <p:cNvSpPr txBox="1"/>
              <p:nvPr/>
            </p:nvSpPr>
            <p:spPr>
              <a:xfrm>
                <a:off x="6137322" y="3252553"/>
                <a:ext cx="3164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04242E"/>
                    </a:solidFill>
                    <a:highlight>
                      <a:srgbClr val="FDFDFD"/>
                    </a:highlight>
                    <a:latin typeface="Bahnschrift Light" panose="020B0502040204020203" pitchFamily="34" charset="0"/>
                  </a:rPr>
                  <a:t>AI-based winning rate prediction site</a:t>
                </a:r>
                <a:endParaRPr lang="ko-KR" altLang="en-US" sz="1400" dirty="0">
                  <a:solidFill>
                    <a:srgbClr val="04242E"/>
                  </a:solidFill>
                  <a:highlight>
                    <a:srgbClr val="FDFDFD"/>
                  </a:highlight>
                  <a:latin typeface="Bahnschrift Light" panose="020B0502040204020203" pitchFamily="34" charset="0"/>
                </a:endParaRPr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760E668-2152-C7D1-1BDE-D60D93CC7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1626" r="32614" b="43354"/>
            <a:stretch>
              <a:fillRect/>
            </a:stretch>
          </p:blipFill>
          <p:spPr>
            <a:xfrm>
              <a:off x="3478721" y="2262192"/>
              <a:ext cx="1687063" cy="1793491"/>
            </a:xfrm>
            <a:custGeom>
              <a:avLst/>
              <a:gdLst>
                <a:gd name="connsiteX0" fmla="*/ 0 w 2367645"/>
                <a:gd name="connsiteY0" fmla="*/ 0 h 2469823"/>
                <a:gd name="connsiteX1" fmla="*/ 2367645 w 2367645"/>
                <a:gd name="connsiteY1" fmla="*/ 0 h 2469823"/>
                <a:gd name="connsiteX2" fmla="*/ 2367645 w 2367645"/>
                <a:gd name="connsiteY2" fmla="*/ 2469823 h 2469823"/>
                <a:gd name="connsiteX3" fmla="*/ 0 w 2367645"/>
                <a:gd name="connsiteY3" fmla="*/ 2469823 h 246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7645" h="2469823">
                  <a:moveTo>
                    <a:pt x="0" y="0"/>
                  </a:moveTo>
                  <a:lnTo>
                    <a:pt x="2367645" y="0"/>
                  </a:lnTo>
                  <a:lnTo>
                    <a:pt x="2367645" y="2469823"/>
                  </a:lnTo>
                  <a:lnTo>
                    <a:pt x="0" y="2469823"/>
                  </a:lnTo>
                  <a:close/>
                </a:path>
              </a:pathLst>
            </a:cu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E1FFBD-BD65-D709-2D99-BD5780BAA2F4}"/>
                </a:ext>
              </a:extLst>
            </p:cNvPr>
            <p:cNvSpPr txBox="1"/>
            <p:nvPr/>
          </p:nvSpPr>
          <p:spPr>
            <a:xfrm>
              <a:off x="5328088" y="2660368"/>
              <a:ext cx="43252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42934"/>
                  </a:solidFill>
                  <a:latin typeface="Bahnschrift SemiBold" panose="020B0502040204020203" pitchFamily="34" charset="0"/>
                  <a:cs typeface="Arial" panose="020B0604020202020204" pitchFamily="34" charset="0"/>
                </a:rPr>
                <a:t>RECODE OF LOL / 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2913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82197" y="646637"/>
            <a:ext cx="684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en-US" altLang="ko-KR" sz="1200" b="1" dirty="0">
                <a:solidFill>
                  <a:srgbClr val="04242E"/>
                </a:solidFill>
              </a:rPr>
              <a:t>AWS</a:t>
            </a:r>
            <a:endParaRPr lang="ko-KR" altLang="en-US" sz="1200" b="1" dirty="0">
              <a:solidFill>
                <a:srgbClr val="04242E"/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342409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소프트웨어, 번호이(가) 표시된 사진">
            <a:extLst>
              <a:ext uri="{FF2B5EF4-FFF2-40B4-BE49-F238E27FC236}">
                <a16:creationId xmlns:a16="http://schemas.microsoft.com/office/drawing/2014/main" id="{2993C066-9484-C11F-29F0-CFA3F01D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1412"/>
            <a:ext cx="7183471" cy="5833461"/>
          </a:xfrm>
          <a:prstGeom prst="rect">
            <a:avLst/>
          </a:prstGeom>
        </p:spPr>
      </p:pic>
      <p:pic>
        <p:nvPicPr>
          <p:cNvPr id="8" name="그림 7" descr="텍스트, 스크린샷, 번호, 폰트이(가) 표시된 사진">
            <a:extLst>
              <a:ext uri="{FF2B5EF4-FFF2-40B4-BE49-F238E27FC236}">
                <a16:creationId xmlns:a16="http://schemas.microsoft.com/office/drawing/2014/main" id="{DF8FDB08-1548-9E41-B8FD-A9616DFD5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429" y="1803033"/>
            <a:ext cx="5583712" cy="49031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BC5D37-A868-987F-0434-A7CBC5CDA25F}"/>
              </a:ext>
            </a:extLst>
          </p:cNvPr>
          <p:cNvSpPr txBox="1"/>
          <p:nvPr/>
        </p:nvSpPr>
        <p:spPr>
          <a:xfrm>
            <a:off x="4100443" y="618851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73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82197" y="646637"/>
            <a:ext cx="684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en-US" altLang="ko-KR" sz="1200" b="1" dirty="0">
                <a:solidFill>
                  <a:srgbClr val="04242E"/>
                </a:solidFill>
              </a:rPr>
              <a:t>AWS</a:t>
            </a:r>
            <a:endParaRPr lang="ko-KR" altLang="en-US" sz="1200" b="1" dirty="0">
              <a:solidFill>
                <a:srgbClr val="04242E"/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342409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번호, 폰트, 라인이(가) 표시된 사진">
            <a:extLst>
              <a:ext uri="{FF2B5EF4-FFF2-40B4-BE49-F238E27FC236}">
                <a16:creationId xmlns:a16="http://schemas.microsoft.com/office/drawing/2014/main" id="{B5FD4C79-5F09-F3FF-6DC7-98A232B96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7" y="1015573"/>
            <a:ext cx="7625902" cy="3092858"/>
          </a:xfrm>
          <a:prstGeom prst="rect">
            <a:avLst/>
          </a:prstGeom>
        </p:spPr>
      </p:pic>
      <p:pic>
        <p:nvPicPr>
          <p:cNvPr id="7" name="그림 6" descr="텍스트, 소프트웨어, 스크린샷, 멀티미디어 소프트웨어이(가) 표시된 사진">
            <a:extLst>
              <a:ext uri="{FF2B5EF4-FFF2-40B4-BE49-F238E27FC236}">
                <a16:creationId xmlns:a16="http://schemas.microsoft.com/office/drawing/2014/main" id="{80079AFB-A34C-EF95-26DC-1F06BD3A8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681" y="4147373"/>
            <a:ext cx="6743041" cy="25587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8D8879-6498-83CC-40DD-F8D72E9DE673}"/>
              </a:ext>
            </a:extLst>
          </p:cNvPr>
          <p:cNvSpPr txBox="1"/>
          <p:nvPr/>
        </p:nvSpPr>
        <p:spPr>
          <a:xfrm>
            <a:off x="4100443" y="618851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02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82197" y="646637"/>
            <a:ext cx="684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en-US" altLang="ko-KR" sz="1200" b="1" dirty="0">
                <a:solidFill>
                  <a:srgbClr val="04242E"/>
                </a:solidFill>
              </a:rPr>
              <a:t>AWS</a:t>
            </a:r>
            <a:endParaRPr lang="ko-KR" altLang="en-US" sz="1200" b="1" dirty="0">
              <a:solidFill>
                <a:srgbClr val="04242E"/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342409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4" descr="AWS Cloud group with cloud.">
            <a:extLst>
              <a:ext uri="{FF2B5EF4-FFF2-40B4-BE49-F238E27FC236}">
                <a16:creationId xmlns:a16="http://schemas.microsoft.com/office/drawing/2014/main" id="{5F04E718-2599-4A23-AE92-5AE227F8B38C}"/>
              </a:ext>
            </a:extLst>
          </p:cNvPr>
          <p:cNvGrpSpPr/>
          <p:nvPr/>
        </p:nvGrpSpPr>
        <p:grpSpPr>
          <a:xfrm>
            <a:off x="4879681" y="1057676"/>
            <a:ext cx="7135460" cy="5181631"/>
            <a:chOff x="2283292" y="1512745"/>
            <a:chExt cx="1765300" cy="890588"/>
          </a:xfrm>
        </p:grpSpPr>
        <p:sp>
          <p:nvSpPr>
            <p:cNvPr id="14" name="Rectangle 57">
              <a:extLst>
                <a:ext uri="{FF2B5EF4-FFF2-40B4-BE49-F238E27FC236}">
                  <a16:creationId xmlns:a16="http://schemas.microsoft.com/office/drawing/2014/main" id="{0521FAF2-6F4F-4ABB-8D8B-22439119CEED}"/>
                </a:ext>
              </a:extLst>
            </p:cNvPr>
            <p:cNvSpPr/>
            <p:nvPr/>
          </p:nvSpPr>
          <p:spPr>
            <a:xfrm>
              <a:off x="2283292" y="1512745"/>
              <a:ext cx="1765300" cy="890588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15" name="Graphic 58" descr="AWS Cloud group icon with cloud.">
              <a:extLst>
                <a:ext uri="{FF2B5EF4-FFF2-40B4-BE49-F238E27FC236}">
                  <a16:creationId xmlns:a16="http://schemas.microsoft.com/office/drawing/2014/main" id="{5674A3C0-0BD4-43A5-92BF-7697CA970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292" y="1512745"/>
              <a:ext cx="113538" cy="79142"/>
            </a:xfrm>
            <a:prstGeom prst="rect">
              <a:avLst/>
            </a:prstGeom>
          </p:spPr>
        </p:pic>
      </p:grpSp>
      <p:grpSp>
        <p:nvGrpSpPr>
          <p:cNvPr id="16" name="Group 7" descr="Virtual private cloud (VPC) group.">
            <a:extLst>
              <a:ext uri="{FF2B5EF4-FFF2-40B4-BE49-F238E27FC236}">
                <a16:creationId xmlns:a16="http://schemas.microsoft.com/office/drawing/2014/main" id="{E8A9C4EB-EC24-4610-9A09-1052A7F8B100}"/>
              </a:ext>
            </a:extLst>
          </p:cNvPr>
          <p:cNvGrpSpPr/>
          <p:nvPr/>
        </p:nvGrpSpPr>
        <p:grpSpPr>
          <a:xfrm>
            <a:off x="5331168" y="2475122"/>
            <a:ext cx="3804645" cy="3386824"/>
            <a:chOff x="2379127" y="2618865"/>
            <a:chExt cx="1669465" cy="889002"/>
          </a:xfrm>
        </p:grpSpPr>
        <p:sp>
          <p:nvSpPr>
            <p:cNvPr id="17" name="Rectangle 69">
              <a:extLst>
                <a:ext uri="{FF2B5EF4-FFF2-40B4-BE49-F238E27FC236}">
                  <a16:creationId xmlns:a16="http://schemas.microsoft.com/office/drawing/2014/main" id="{21F720A2-D555-4892-9C0D-4F763BD1BB42}"/>
                </a:ext>
              </a:extLst>
            </p:cNvPr>
            <p:cNvSpPr/>
            <p:nvPr/>
          </p:nvSpPr>
          <p:spPr>
            <a:xfrm>
              <a:off x="2379127" y="2618865"/>
              <a:ext cx="1669465" cy="889002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18" name="Graphic 70" descr="VPC group icon. ">
              <a:extLst>
                <a:ext uri="{FF2B5EF4-FFF2-40B4-BE49-F238E27FC236}">
                  <a16:creationId xmlns:a16="http://schemas.microsoft.com/office/drawing/2014/main" id="{E45B4EB6-8026-4795-A01B-64C99F1EB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381349" y="2619320"/>
              <a:ext cx="195032" cy="121533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7828003" y="5062371"/>
            <a:ext cx="1644650" cy="734992"/>
            <a:chOff x="7627730" y="4317031"/>
            <a:chExt cx="1644650" cy="734992"/>
          </a:xfrm>
        </p:grpSpPr>
        <p:pic>
          <p:nvPicPr>
            <p:cNvPr id="20" name="Graphic 69" descr="Endpoints resource icon for the Amazon VPC service.&#10;">
              <a:extLst>
                <a:ext uri="{FF2B5EF4-FFF2-40B4-BE49-F238E27FC236}">
                  <a16:creationId xmlns:a16="http://schemas.microsoft.com/office/drawing/2014/main" id="{753B0C7D-14BE-4BA8-A85B-F6506E848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16584" y="4317031"/>
              <a:ext cx="457200" cy="457200"/>
            </a:xfrm>
            <a:prstGeom prst="rect">
              <a:avLst/>
            </a:prstGeom>
          </p:spPr>
        </p:pic>
        <p:sp>
          <p:nvSpPr>
            <p:cNvPr id="21" name="TextBox 25">
              <a:extLst>
                <a:ext uri="{FF2B5EF4-FFF2-40B4-BE49-F238E27FC236}">
                  <a16:creationId xmlns:a16="http://schemas.microsoft.com/office/drawing/2014/main" id="{B990004C-ADB6-4A4F-B2FF-57EFCD285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7730" y="4775024"/>
              <a:ext cx="1644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Endpoints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437745" y="1409624"/>
            <a:ext cx="1859288" cy="900644"/>
            <a:chOff x="9146536" y="1332089"/>
            <a:chExt cx="2281238" cy="1105037"/>
          </a:xfrm>
        </p:grpSpPr>
        <p:pic>
          <p:nvPicPr>
            <p:cNvPr id="27" name="Graphic 20" descr="Amazon Elastic Container Registry (Amazon ECR) Service icon.">
              <a:extLst>
                <a:ext uri="{FF2B5EF4-FFF2-40B4-BE49-F238E27FC236}">
                  <a16:creationId xmlns:a16="http://schemas.microsoft.com/office/drawing/2014/main" id="{830BF274-AB1A-45A6-9068-E4D1AD05C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9914886" y="1332089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22">
              <a:extLst>
                <a:ext uri="{FF2B5EF4-FFF2-40B4-BE49-F238E27FC236}">
                  <a16:creationId xmlns:a16="http://schemas.microsoft.com/office/drawing/2014/main" id="{961598F8-4D4A-4297-AF79-45ED06D77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6536" y="2097264"/>
              <a:ext cx="2281238" cy="3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ECR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072833" y="3031941"/>
            <a:ext cx="3788862" cy="1965847"/>
            <a:chOff x="4914509" y="2847547"/>
            <a:chExt cx="3788862" cy="1965847"/>
          </a:xfrm>
        </p:grpSpPr>
        <p:grpSp>
          <p:nvGrpSpPr>
            <p:cNvPr id="6" name="그룹 5"/>
            <p:cNvGrpSpPr/>
            <p:nvPr/>
          </p:nvGrpSpPr>
          <p:grpSpPr>
            <a:xfrm>
              <a:off x="6028156" y="3505531"/>
              <a:ext cx="2114990" cy="968646"/>
              <a:chOff x="5849996" y="3120157"/>
              <a:chExt cx="2114990" cy="968646"/>
            </a:xfrm>
          </p:grpSpPr>
          <p:pic>
            <p:nvPicPr>
              <p:cNvPr id="34" name="Graphic 79" descr="Container 1 resource icon for the Amazon ECS service.">
                <a:extLst>
                  <a:ext uri="{FF2B5EF4-FFF2-40B4-BE49-F238E27FC236}">
                    <a16:creationId xmlns:a16="http://schemas.microsoft.com/office/drawing/2014/main" id="{1153087F-1BE2-4F50-AC62-5D2F3E9EA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499782" y="3120157"/>
                <a:ext cx="815418" cy="815418"/>
              </a:xfrm>
              <a:prstGeom prst="rect">
                <a:avLst/>
              </a:prstGeom>
            </p:spPr>
          </p:pic>
          <p:sp>
            <p:nvSpPr>
              <p:cNvPr id="35" name="TextBox 25">
                <a:extLst>
                  <a:ext uri="{FF2B5EF4-FFF2-40B4-BE49-F238E27FC236}">
                    <a16:creationId xmlns:a16="http://schemas.microsoft.com/office/drawing/2014/main" id="{0FA34907-DF27-4FCF-82E2-5D01E7F384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49996" y="3811804"/>
                <a:ext cx="211499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Container</a:t>
                </a:r>
              </a:p>
            </p:txBody>
          </p:sp>
        </p:grpSp>
        <p:pic>
          <p:nvPicPr>
            <p:cNvPr id="37" name="Graphic 14" descr="AWS Fargate service icon.">
              <a:extLst>
                <a:ext uri="{FF2B5EF4-FFF2-40B4-BE49-F238E27FC236}">
                  <a16:creationId xmlns:a16="http://schemas.microsoft.com/office/drawing/2014/main" id="{45271EEE-03CC-477A-AAA4-1F30FE90C6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 bwMode="auto">
            <a:xfrm>
              <a:off x="5715925" y="2850350"/>
              <a:ext cx="606498" cy="606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4377CBB8-9F1C-B24F-97FD-8115D48C43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4509" y="3431903"/>
              <a:ext cx="2279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 err="1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Fargate</a:t>
              </a:r>
              <a:endPara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58">
              <a:extLst>
                <a:ext uri="{FF2B5EF4-FFF2-40B4-BE49-F238E27FC236}">
                  <a16:creationId xmlns:a16="http://schemas.microsoft.com/office/drawing/2014/main" id="{C9AA1048-CF2C-46E7-882C-FF264E8E2FDF}"/>
                </a:ext>
              </a:extLst>
            </p:cNvPr>
            <p:cNvSpPr/>
            <p:nvPr/>
          </p:nvSpPr>
          <p:spPr>
            <a:xfrm>
              <a:off x="5713042" y="2847547"/>
              <a:ext cx="2990329" cy="1965847"/>
            </a:xfrm>
            <a:prstGeom prst="rect">
              <a:avLst/>
            </a:prstGeom>
            <a:noFill/>
            <a:ln w="15875">
              <a:solidFill>
                <a:srgbClr val="ED7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25629" y="2459782"/>
            <a:ext cx="1726104" cy="850774"/>
            <a:chOff x="9736091" y="2385860"/>
            <a:chExt cx="1726104" cy="850774"/>
          </a:xfrm>
        </p:grpSpPr>
        <p:pic>
          <p:nvPicPr>
            <p:cNvPr id="40" name="Graphic 17" descr="AWS Secrets Manager service icon.">
              <a:extLst>
                <a:ext uri="{FF2B5EF4-FFF2-40B4-BE49-F238E27FC236}">
                  <a16:creationId xmlns:a16="http://schemas.microsoft.com/office/drawing/2014/main" id="{A12EE907-E763-44C1-A13C-D9B87F6A13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 bwMode="auto">
            <a:xfrm>
              <a:off x="10282866" y="2385860"/>
              <a:ext cx="573775" cy="573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FB68AE46-E2B1-445F-B10A-1C620B40EF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36091" y="2959635"/>
              <a:ext cx="172610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Secrets Manager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185715" y="3557047"/>
            <a:ext cx="2239962" cy="893960"/>
            <a:chOff x="9205829" y="3382603"/>
            <a:chExt cx="2239962" cy="893960"/>
          </a:xfrm>
        </p:grpSpPr>
        <p:pic>
          <p:nvPicPr>
            <p:cNvPr id="43" name="Graphic 8" descr="Amazon Simple Storage Service (Amazon S3) service icon.">
              <a:extLst>
                <a:ext uri="{FF2B5EF4-FFF2-40B4-BE49-F238E27FC236}">
                  <a16:creationId xmlns:a16="http://schemas.microsoft.com/office/drawing/2014/main" id="{503A6B4D-DEE3-46F9-B451-2A59ED89E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 bwMode="auto">
            <a:xfrm>
              <a:off x="10062076" y="3382603"/>
              <a:ext cx="584103" cy="584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9">
              <a:extLst>
                <a:ext uri="{FF2B5EF4-FFF2-40B4-BE49-F238E27FC236}">
                  <a16:creationId xmlns:a16="http://schemas.microsoft.com/office/drawing/2014/main" id="{547C41E9-E915-4124-BA66-D2147B3F0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05829" y="3999564"/>
              <a:ext cx="2239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S3</a:t>
              </a:r>
            </a:p>
          </p:txBody>
        </p:sp>
      </p:grpSp>
      <p:pic>
        <p:nvPicPr>
          <p:cNvPr id="46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91CAAAFF-327D-4976-A2B6-301EAAD9B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10041962" y="4602862"/>
            <a:ext cx="575650" cy="57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9">
            <a:extLst>
              <a:ext uri="{FF2B5EF4-FFF2-40B4-BE49-F238E27FC236}">
                <a16:creationId xmlns:a16="http://schemas.microsoft.com/office/drawing/2014/main" id="{3DC1859B-0115-41E2-8EA0-EB96EB6B4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1427" y="5191867"/>
            <a:ext cx="22685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41757" y="3305396"/>
            <a:ext cx="1418501" cy="1426847"/>
            <a:chOff x="848456" y="3172056"/>
            <a:chExt cx="1418501" cy="1426847"/>
          </a:xfrm>
        </p:grpSpPr>
        <p:pic>
          <p:nvPicPr>
            <p:cNvPr id="52" name="Graphic 10" descr="Servers resource icon for the General Icons category.">
              <a:extLst>
                <a:ext uri="{FF2B5EF4-FFF2-40B4-BE49-F238E27FC236}">
                  <a16:creationId xmlns:a16="http://schemas.microsoft.com/office/drawing/2014/main" id="{D568292B-B4DF-4B65-8EF5-FA1F291A1C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 bwMode="auto">
            <a:xfrm>
              <a:off x="1019301" y="3172056"/>
              <a:ext cx="1076810" cy="1076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TextBox 38">
              <a:extLst>
                <a:ext uri="{FF2B5EF4-FFF2-40B4-BE49-F238E27FC236}">
                  <a16:creationId xmlns:a16="http://schemas.microsoft.com/office/drawing/2014/main" id="{8231B477-B481-46E4-9256-5325D5B798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8456" y="4260349"/>
              <a:ext cx="14185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Riot Server</a:t>
              </a:r>
            </a:p>
          </p:txBody>
        </p:sp>
      </p:grpSp>
      <p:pic>
        <p:nvPicPr>
          <p:cNvPr id="54" name="Graphic 103" descr="SAML token resource icon for the General Icons category.">
            <a:extLst>
              <a:ext uri="{FF2B5EF4-FFF2-40B4-BE49-F238E27FC236}">
                <a16:creationId xmlns:a16="http://schemas.microsoft.com/office/drawing/2014/main" id="{77CB0118-B224-49B5-9CA3-1EBA455587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8042" y="3343838"/>
            <a:ext cx="457200" cy="4572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874552" y="3771815"/>
            <a:ext cx="1403350" cy="734992"/>
            <a:chOff x="4623720" y="3263498"/>
            <a:chExt cx="1403350" cy="734992"/>
          </a:xfrm>
        </p:grpSpPr>
        <p:pic>
          <p:nvPicPr>
            <p:cNvPr id="24" name="Graphic 63" descr="Internet gateway resource icon for the Amazon VPC service.&#10;">
              <a:extLst>
                <a:ext uri="{FF2B5EF4-FFF2-40B4-BE49-F238E27FC236}">
                  <a16:creationId xmlns:a16="http://schemas.microsoft.com/office/drawing/2014/main" id="{45FAF6D6-2DA9-426A-9915-308E79743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098373" y="3263498"/>
              <a:ext cx="457200" cy="457200"/>
            </a:xfrm>
            <a:prstGeom prst="rect">
              <a:avLst/>
            </a:prstGeom>
          </p:spPr>
        </p:pic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122FBE61-7164-40C3-A6A9-06C6341D4B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3720" y="3721491"/>
              <a:ext cx="14033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IGW</a:t>
              </a:r>
            </a:p>
          </p:txBody>
        </p:sp>
      </p:grpSp>
      <p:cxnSp>
        <p:nvCxnSpPr>
          <p:cNvPr id="55" name="Straight Arrow Connector 55" descr="Left pointing horizontal arrow. ">
            <a:extLst>
              <a:ext uri="{FF2B5EF4-FFF2-40B4-BE49-F238E27FC236}">
                <a16:creationId xmlns:a16="http://schemas.microsoft.com/office/drawing/2014/main" id="{AFB8D57D-6265-4554-87C0-AA57A348F3DE}"/>
              </a:ext>
            </a:extLst>
          </p:cNvPr>
          <p:cNvCxnSpPr>
            <a:endCxn id="24" idx="1"/>
          </p:cNvCxnSpPr>
          <p:nvPr/>
        </p:nvCxnSpPr>
        <p:spPr>
          <a:xfrm flipV="1">
            <a:off x="2741819" y="4000415"/>
            <a:ext cx="2607386" cy="8328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2">
            <a:extLst>
              <a:ext uri="{FF2B5EF4-FFF2-40B4-BE49-F238E27FC236}">
                <a16:creationId xmlns:a16="http://schemas.microsoft.com/office/drawing/2014/main" id="{122FBE61-7164-40C3-A6A9-06C6341D4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765" y="3769481"/>
            <a:ext cx="1403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API Key</a:t>
            </a:r>
          </a:p>
        </p:txBody>
      </p:sp>
      <p:cxnSp>
        <p:nvCxnSpPr>
          <p:cNvPr id="64" name="Straight Arrow Connector 55" descr="Left pointing horizontal arrow. ">
            <a:extLst>
              <a:ext uri="{FF2B5EF4-FFF2-40B4-BE49-F238E27FC236}">
                <a16:creationId xmlns:a16="http://schemas.microsoft.com/office/drawing/2014/main" id="{AFB8D57D-6265-4554-87C0-AA57A348F3DE}"/>
              </a:ext>
            </a:extLst>
          </p:cNvPr>
          <p:cNvCxnSpPr>
            <a:stCxn id="24" idx="3"/>
          </p:cNvCxnSpPr>
          <p:nvPr/>
        </p:nvCxnSpPr>
        <p:spPr>
          <a:xfrm>
            <a:off x="5806405" y="4000415"/>
            <a:ext cx="1187450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77" descr="Down pointing vertical arrow.">
            <a:extLst>
              <a:ext uri="{FF2B5EF4-FFF2-40B4-BE49-F238E27FC236}">
                <a16:creationId xmlns:a16="http://schemas.microsoft.com/office/drawing/2014/main" id="{82635242-9714-4273-852A-ADFDFD57AD54}"/>
              </a:ext>
            </a:extLst>
          </p:cNvPr>
          <p:cNvCxnSpPr>
            <a:cxnSpLocks/>
            <a:stCxn id="39" idx="0"/>
            <a:endCxn id="28" idx="2"/>
          </p:cNvCxnSpPr>
          <p:nvPr/>
        </p:nvCxnSpPr>
        <p:spPr>
          <a:xfrm flipV="1">
            <a:off x="7366531" y="2310268"/>
            <a:ext cx="858" cy="721673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22" descr="Elbow horizontal arrow pointing right (1).">
            <a:extLst>
              <a:ext uri="{FF2B5EF4-FFF2-40B4-BE49-F238E27FC236}">
                <a16:creationId xmlns:a16="http://schemas.microsoft.com/office/drawing/2014/main" id="{A01BFE80-24FC-440F-80C6-2BDAABB33477}"/>
              </a:ext>
            </a:extLst>
          </p:cNvPr>
          <p:cNvCxnSpPr>
            <a:cxnSpLocks/>
            <a:stCxn id="34" idx="3"/>
            <a:endCxn id="20" idx="1"/>
          </p:cNvCxnSpPr>
          <p:nvPr/>
        </p:nvCxnSpPr>
        <p:spPr>
          <a:xfrm>
            <a:off x="7651684" y="4097634"/>
            <a:ext cx="765173" cy="1193337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22" descr="Elbow horizontal arrow pointing right (1).">
            <a:extLst>
              <a:ext uri="{FF2B5EF4-FFF2-40B4-BE49-F238E27FC236}">
                <a16:creationId xmlns:a16="http://schemas.microsoft.com/office/drawing/2014/main" id="{A01BFE80-24FC-440F-80C6-2BDAABB33477}"/>
              </a:ext>
            </a:extLst>
          </p:cNvPr>
          <p:cNvCxnSpPr>
            <a:cxnSpLocks/>
            <a:stCxn id="20" idx="3"/>
            <a:endCxn id="40" idx="1"/>
          </p:cNvCxnSpPr>
          <p:nvPr/>
        </p:nvCxnSpPr>
        <p:spPr>
          <a:xfrm flipV="1">
            <a:off x="8874057" y="2746670"/>
            <a:ext cx="1198347" cy="2544301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22" descr="Elbow horizontal arrow pointing right (1).">
            <a:extLst>
              <a:ext uri="{FF2B5EF4-FFF2-40B4-BE49-F238E27FC236}">
                <a16:creationId xmlns:a16="http://schemas.microsoft.com/office/drawing/2014/main" id="{A01BFE80-24FC-440F-80C6-2BDAABB33477}"/>
              </a:ext>
            </a:extLst>
          </p:cNvPr>
          <p:cNvCxnSpPr>
            <a:cxnSpLocks/>
            <a:endCxn id="43" idx="1"/>
          </p:cNvCxnSpPr>
          <p:nvPr/>
        </p:nvCxnSpPr>
        <p:spPr>
          <a:xfrm rot="5400000" flipH="1" flipV="1">
            <a:off x="9111672" y="4210080"/>
            <a:ext cx="1291270" cy="569309"/>
          </a:xfrm>
          <a:prstGeom prst="bentConnector2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22" descr="Elbow horizontal arrow pointing right (1).">
            <a:extLst>
              <a:ext uri="{FF2B5EF4-FFF2-40B4-BE49-F238E27FC236}">
                <a16:creationId xmlns:a16="http://schemas.microsoft.com/office/drawing/2014/main" id="{A01BFE80-24FC-440F-80C6-2BDAABB33477}"/>
              </a:ext>
            </a:extLst>
          </p:cNvPr>
          <p:cNvCxnSpPr>
            <a:cxnSpLocks/>
          </p:cNvCxnSpPr>
          <p:nvPr/>
        </p:nvCxnSpPr>
        <p:spPr>
          <a:xfrm flipV="1">
            <a:off x="8988467" y="4890687"/>
            <a:ext cx="965211" cy="400284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C0FC40-AF3D-11C2-2DF5-8EBDE74E8DF1}"/>
              </a:ext>
            </a:extLst>
          </p:cNvPr>
          <p:cNvSpPr txBox="1"/>
          <p:nvPr/>
        </p:nvSpPr>
        <p:spPr>
          <a:xfrm>
            <a:off x="4100443" y="618851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094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82197" y="646637"/>
            <a:ext cx="684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en-US" altLang="ko-KR" sz="1200" b="1" dirty="0">
                <a:solidFill>
                  <a:srgbClr val="04242E"/>
                </a:solidFill>
              </a:rPr>
              <a:t>AWS</a:t>
            </a:r>
            <a:endParaRPr lang="ko-KR" altLang="en-US" sz="1200" b="1" dirty="0">
              <a:solidFill>
                <a:srgbClr val="04242E"/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342409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75A3D-2A76-25C9-A8A9-B2EE528E2167}"/>
              </a:ext>
            </a:extLst>
          </p:cNvPr>
          <p:cNvSpPr txBox="1"/>
          <p:nvPr/>
        </p:nvSpPr>
        <p:spPr>
          <a:xfrm>
            <a:off x="176859" y="1302357"/>
            <a:ext cx="137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LEAGUE-V4</a:t>
            </a:r>
            <a:endParaRPr lang="ko-KR" alt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2BCE03E-D996-E957-EBC3-D2DA8786A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899"/>
            <a:ext cx="65" cy="15389"/>
          </a:xfrm>
          <a:prstGeom prst="rect">
            <a:avLst/>
          </a:prstGeom>
          <a:solidFill>
            <a:srgbClr val="FCF6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773A1-B497-501B-770D-91BEF63D9919}"/>
              </a:ext>
            </a:extLst>
          </p:cNvPr>
          <p:cNvSpPr txBox="1"/>
          <p:nvPr/>
        </p:nvSpPr>
        <p:spPr>
          <a:xfrm>
            <a:off x="243427" y="1758893"/>
            <a:ext cx="9971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"tier": "CHALLENGER", summonerId:"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eN2A3vyude4eCiG0JDoMzVp0cAtGZ4dLFv4PdTVO7FHEMSIOiBZzAApRzA</a:t>
            </a:r>
            <a:r>
              <a:rPr lang="en-US" altLang="ko-KR" dirty="0"/>
              <a:t>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3DA05-7A29-5CDC-9A07-8B2202ACDC7E}"/>
              </a:ext>
            </a:extLst>
          </p:cNvPr>
          <p:cNvSpPr txBox="1"/>
          <p:nvPr/>
        </p:nvSpPr>
        <p:spPr>
          <a:xfrm>
            <a:off x="176859" y="2723574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SUMMONER-V4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3135E6-D96F-5535-6F78-40D1F7203529}"/>
              </a:ext>
            </a:extLst>
          </p:cNvPr>
          <p:cNvSpPr txBox="1"/>
          <p:nvPr/>
        </p:nvSpPr>
        <p:spPr>
          <a:xfrm>
            <a:off x="243427" y="3095937"/>
            <a:ext cx="1106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"id": "eN2A3vyude4eCiG0JDoMzVp0cAtGZ4dLFv4PdTVO7FHEMSIOiBZzAApRzA",</a:t>
            </a:r>
          </a:p>
          <a:p>
            <a:r>
              <a:rPr lang="en-US" altLang="ko-KR" dirty="0"/>
              <a:t>"</a:t>
            </a:r>
            <a:r>
              <a:rPr lang="en-US" altLang="ko-KR" dirty="0" err="1"/>
              <a:t>puuid</a:t>
            </a:r>
            <a:r>
              <a:rPr lang="en-US" altLang="ko-KR" dirty="0"/>
              <a:t>": "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yT0ek4ED57brX47eLe5M7gFX8GRr3M0FTesKlNK5Vw2QRh0_bn-lH-tF55-5L08ytrQYpjVJEpIlQw</a:t>
            </a:r>
            <a:r>
              <a:rPr lang="en-US" altLang="ko-KR" dirty="0"/>
              <a:t>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B85098-6196-8A95-A95A-3EF35DBC88BA}"/>
              </a:ext>
            </a:extLst>
          </p:cNvPr>
          <p:cNvSpPr txBox="1"/>
          <p:nvPr/>
        </p:nvSpPr>
        <p:spPr>
          <a:xfrm>
            <a:off x="243427" y="3960125"/>
            <a:ext cx="1322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MATCH-V5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D97BAF-4157-511B-0EB2-D4DABACE24C9}"/>
              </a:ext>
            </a:extLst>
          </p:cNvPr>
          <p:cNvSpPr txBox="1"/>
          <p:nvPr/>
        </p:nvSpPr>
        <p:spPr>
          <a:xfrm>
            <a:off x="176859" y="4432981"/>
            <a:ext cx="110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 KR_6432688742, KR_64326900956, KR_6432696459 ]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EC2DDE-AE4B-A60D-5004-BE22A8C2196B}"/>
              </a:ext>
            </a:extLst>
          </p:cNvPr>
          <p:cNvSpPr txBox="1"/>
          <p:nvPr/>
        </p:nvSpPr>
        <p:spPr>
          <a:xfrm>
            <a:off x="176859" y="4978986"/>
            <a:ext cx="110668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"info":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gameCreation</a:t>
            </a:r>
            <a:r>
              <a:rPr lang="en-US" altLang="ko-KR" dirty="0"/>
              <a:t>": 1680392463838,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gameDuration</a:t>
            </a:r>
            <a:r>
              <a:rPr lang="en-US" altLang="ko-KR" dirty="0"/>
              <a:t>": 2288,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gameEndTimestamp</a:t>
            </a:r>
            <a:r>
              <a:rPr lang="en-US" altLang="ko-KR" dirty="0"/>
              <a:t>": 1680394818355,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gameId</a:t>
            </a:r>
            <a:r>
              <a:rPr lang="en-US" altLang="ko-KR" dirty="0"/>
              <a:t>": 6432696459,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461452-C8A7-096C-948F-F6906F41F599}"/>
              </a:ext>
            </a:extLst>
          </p:cNvPr>
          <p:cNvSpPr txBox="1"/>
          <p:nvPr/>
        </p:nvSpPr>
        <p:spPr>
          <a:xfrm>
            <a:off x="4100443" y="618851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580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82197" y="646637"/>
            <a:ext cx="684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en-US" altLang="ko-KR" sz="1200" b="1" dirty="0">
                <a:solidFill>
                  <a:srgbClr val="04242E"/>
                </a:solidFill>
              </a:rPr>
              <a:t>AWS</a:t>
            </a:r>
            <a:endParaRPr lang="ko-KR" altLang="en-US" sz="1200" b="1" dirty="0">
              <a:solidFill>
                <a:srgbClr val="04242E"/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342409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번호, 폰트이(가) 표시된 사진">
            <a:extLst>
              <a:ext uri="{FF2B5EF4-FFF2-40B4-BE49-F238E27FC236}">
                <a16:creationId xmlns:a16="http://schemas.microsoft.com/office/drawing/2014/main" id="{87E70D91-FF89-ECE6-6FD4-C8ADA214C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7" y="1283093"/>
            <a:ext cx="7935432" cy="5315692"/>
          </a:xfrm>
          <a:prstGeom prst="rect">
            <a:avLst/>
          </a:prstGeom>
        </p:spPr>
      </p:pic>
      <p:pic>
        <p:nvPicPr>
          <p:cNvPr id="22" name="그림 2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D4AE16D-28B2-A478-0219-63FF3D7E3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13" y="1419161"/>
            <a:ext cx="3734321" cy="21053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99E3DC-7F4D-B6FE-1BB7-5C40414591AB}"/>
              </a:ext>
            </a:extLst>
          </p:cNvPr>
          <p:cNvSpPr txBox="1"/>
          <p:nvPr/>
        </p:nvSpPr>
        <p:spPr>
          <a:xfrm>
            <a:off x="4100443" y="618851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389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82197" y="646637"/>
            <a:ext cx="684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en-US" altLang="ko-KR" sz="1200" b="1" dirty="0">
                <a:solidFill>
                  <a:srgbClr val="04242E"/>
                </a:solidFill>
              </a:rPr>
              <a:t>AWS</a:t>
            </a:r>
            <a:endParaRPr lang="ko-KR" altLang="en-US" sz="1200" b="1" dirty="0">
              <a:solidFill>
                <a:srgbClr val="04242E"/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342409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번호, 폰트이(가) 표시된 사진">
            <a:extLst>
              <a:ext uri="{FF2B5EF4-FFF2-40B4-BE49-F238E27FC236}">
                <a16:creationId xmlns:a16="http://schemas.microsoft.com/office/drawing/2014/main" id="{FF126EDD-E9AF-47B6-B710-76065B072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130"/>
            <a:ext cx="12192000" cy="4910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D33891-991D-9701-8A18-C8343202D0BD}"/>
              </a:ext>
            </a:extLst>
          </p:cNvPr>
          <p:cNvSpPr txBox="1"/>
          <p:nvPr/>
        </p:nvSpPr>
        <p:spPr>
          <a:xfrm>
            <a:off x="4100443" y="618851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747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82197" y="646637"/>
            <a:ext cx="684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en-US" altLang="ko-KR" sz="1200" b="1" dirty="0">
                <a:solidFill>
                  <a:srgbClr val="04242E"/>
                </a:solidFill>
              </a:rPr>
              <a:t>AWS</a:t>
            </a:r>
            <a:endParaRPr lang="ko-KR" altLang="en-US" sz="1200" b="1" dirty="0">
              <a:solidFill>
                <a:srgbClr val="04242E"/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342409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11FCBDEC-8B2F-5929-5BF8-B2C48AC1E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95" y="1291933"/>
            <a:ext cx="10059804" cy="4515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C1D8FE-2453-B8DE-98DF-26088BDF5446}"/>
              </a:ext>
            </a:extLst>
          </p:cNvPr>
          <p:cNvSpPr txBox="1"/>
          <p:nvPr/>
        </p:nvSpPr>
        <p:spPr>
          <a:xfrm>
            <a:off x="8203458" y="4744016"/>
            <a:ext cx="16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Total: 900,000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C740-3ADF-D033-A2F7-C963B4F7338E}"/>
              </a:ext>
            </a:extLst>
          </p:cNvPr>
          <p:cNvSpPr txBox="1"/>
          <p:nvPr/>
        </p:nvSpPr>
        <p:spPr>
          <a:xfrm>
            <a:off x="4100443" y="618851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697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82197" y="646637"/>
            <a:ext cx="510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080652" y="627372"/>
            <a:ext cx="1292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1271633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, 그래픽 디자인, 텍스트, 그래픽이(가) 표시된 사진">
            <a:extLst>
              <a:ext uri="{FF2B5EF4-FFF2-40B4-BE49-F238E27FC236}">
                <a16:creationId xmlns:a16="http://schemas.microsoft.com/office/drawing/2014/main" id="{5515D49D-8CD7-D768-BBFF-D8910ADC9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3276"/>
            <a:ext cx="12192000" cy="48461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04D688-9C93-63B4-4B12-FEA832A21A6C}"/>
              </a:ext>
            </a:extLst>
          </p:cNvPr>
          <p:cNvSpPr txBox="1"/>
          <p:nvPr/>
        </p:nvSpPr>
        <p:spPr>
          <a:xfrm>
            <a:off x="4100443" y="618851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093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82197" y="646637"/>
            <a:ext cx="510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080652" y="627372"/>
            <a:ext cx="1292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1271633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소프트웨어, 컴퓨터 아이콘이(가) 표시된 사진">
            <a:extLst>
              <a:ext uri="{FF2B5EF4-FFF2-40B4-BE49-F238E27FC236}">
                <a16:creationId xmlns:a16="http://schemas.microsoft.com/office/drawing/2014/main" id="{48D9E914-ECE1-E5D6-DB57-D9AB56304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8" y="1122046"/>
            <a:ext cx="11809803" cy="5735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904065-4990-38AD-3BF2-CA9B606B12C5}"/>
              </a:ext>
            </a:extLst>
          </p:cNvPr>
          <p:cNvSpPr txBox="1"/>
          <p:nvPr/>
        </p:nvSpPr>
        <p:spPr>
          <a:xfrm>
            <a:off x="4100443" y="618851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493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82197" y="646637"/>
            <a:ext cx="510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080652" y="627372"/>
            <a:ext cx="1292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1271633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소프트웨어, 멀티미디어 소프트웨어이(가) 표시된 사진">
            <a:extLst>
              <a:ext uri="{FF2B5EF4-FFF2-40B4-BE49-F238E27FC236}">
                <a16:creationId xmlns:a16="http://schemas.microsoft.com/office/drawing/2014/main" id="{A87F6A41-BE48-CE76-1D50-EC75188D9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08" y="1164045"/>
            <a:ext cx="11710983" cy="5696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20D44D-63F2-0B6C-466E-E2ED4A05ADD2}"/>
              </a:ext>
            </a:extLst>
          </p:cNvPr>
          <p:cNvSpPr txBox="1"/>
          <p:nvPr/>
        </p:nvSpPr>
        <p:spPr>
          <a:xfrm>
            <a:off x="4100443" y="618851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02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4106876D-CDD7-A5A9-9BE6-325EF3BD990E}"/>
              </a:ext>
            </a:extLst>
          </p:cNvPr>
          <p:cNvSpPr/>
          <p:nvPr/>
        </p:nvSpPr>
        <p:spPr>
          <a:xfrm>
            <a:off x="-1" y="0"/>
            <a:ext cx="6031345" cy="6858000"/>
          </a:xfrm>
          <a:prstGeom prst="rect">
            <a:avLst/>
          </a:prstGeom>
          <a:solidFill>
            <a:srgbClr val="0429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F3BF14A-ABBD-1009-E8AB-219373833A82}"/>
              </a:ext>
            </a:extLst>
          </p:cNvPr>
          <p:cNvCxnSpPr>
            <a:cxnSpLocks/>
          </p:cNvCxnSpPr>
          <p:nvPr/>
        </p:nvCxnSpPr>
        <p:spPr>
          <a:xfrm flipH="1">
            <a:off x="6031344" y="1450240"/>
            <a:ext cx="6160656" cy="0"/>
          </a:xfrm>
          <a:prstGeom prst="line">
            <a:avLst/>
          </a:prstGeom>
          <a:ln>
            <a:solidFill>
              <a:srgbClr val="042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98CBB9C-022B-E105-DD13-E14C6FD2755C}"/>
              </a:ext>
            </a:extLst>
          </p:cNvPr>
          <p:cNvGrpSpPr/>
          <p:nvPr/>
        </p:nvGrpSpPr>
        <p:grpSpPr>
          <a:xfrm>
            <a:off x="6742443" y="1727339"/>
            <a:ext cx="2981907" cy="1343381"/>
            <a:chOff x="8685082" y="1739399"/>
            <a:chExt cx="2981907" cy="13433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EB3A55-8C18-0124-FD00-D418B2D92B2A}"/>
                </a:ext>
              </a:extLst>
            </p:cNvPr>
            <p:cNvSpPr txBox="1"/>
            <p:nvPr/>
          </p:nvSpPr>
          <p:spPr>
            <a:xfrm>
              <a:off x="8685082" y="1739399"/>
              <a:ext cx="29819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042934"/>
                  </a:solidFill>
                  <a:latin typeface="Bahnschrift" panose="020B0502040204020203" pitchFamily="34" charset="0"/>
                  <a:ea typeface="나눔고딕" panose="020D0604000000000000" pitchFamily="50" charset="-127"/>
                </a:rPr>
                <a:t>01 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solidFill>
                    <a:srgbClr val="042934"/>
                  </a:solidFill>
                  <a:latin typeface="+mj-lt"/>
                  <a:ea typeface="나눔고딕" panose="020D0604000000000000" pitchFamily="50" charset="-127"/>
                </a:rPr>
                <a:t>팀 및 프로젝트 개요</a:t>
              </a:r>
              <a:endParaRPr lang="en-US" altLang="ko-KR" sz="2000" b="1" dirty="0">
                <a:solidFill>
                  <a:srgbClr val="042934"/>
                </a:solidFill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6CADFEE-F4FE-88A1-6759-1D909EFCC9EB}"/>
                </a:ext>
              </a:extLst>
            </p:cNvPr>
            <p:cNvSpPr txBox="1"/>
            <p:nvPr/>
          </p:nvSpPr>
          <p:spPr>
            <a:xfrm>
              <a:off x="8989997" y="2385730"/>
              <a:ext cx="2581156" cy="697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solidFill>
                    <a:srgbClr val="042934"/>
                  </a:solidFill>
                  <a:latin typeface="+mn-ea"/>
                </a:rPr>
                <a:t>팀 구성 및 조원 역할 부여</a:t>
              </a:r>
              <a:endParaRPr lang="en-US" altLang="ko-KR" sz="1400" dirty="0">
                <a:solidFill>
                  <a:srgbClr val="042934"/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solidFill>
                    <a:srgbClr val="042934"/>
                  </a:solidFill>
                  <a:latin typeface="+mn-ea"/>
                </a:rPr>
                <a:t>프로젝트 구성 소개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B3CA328-833A-B246-7749-8C545C9D87D8}"/>
              </a:ext>
            </a:extLst>
          </p:cNvPr>
          <p:cNvGrpSpPr/>
          <p:nvPr/>
        </p:nvGrpSpPr>
        <p:grpSpPr>
          <a:xfrm>
            <a:off x="6742443" y="3099064"/>
            <a:ext cx="2255746" cy="1270450"/>
            <a:chOff x="8685082" y="3032061"/>
            <a:chExt cx="2255746" cy="127045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BDCA75B-B135-6876-CAB6-914660E2644F}"/>
                </a:ext>
              </a:extLst>
            </p:cNvPr>
            <p:cNvSpPr txBox="1"/>
            <p:nvPr/>
          </p:nvSpPr>
          <p:spPr>
            <a:xfrm>
              <a:off x="8685082" y="3032061"/>
              <a:ext cx="22557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042934"/>
                  </a:solidFill>
                  <a:latin typeface="Bahnschrift" panose="020B0502040204020203" pitchFamily="34" charset="0"/>
                  <a:ea typeface="나눔고딕" panose="020D0604000000000000" pitchFamily="50" charset="-127"/>
                </a:rPr>
                <a:t>02 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solidFill>
                    <a:srgbClr val="042934"/>
                  </a:solidFill>
                  <a:latin typeface="+mj-lt"/>
                  <a:ea typeface="나눔고딕" panose="020D0604000000000000" pitchFamily="50" charset="-127"/>
                </a:rPr>
                <a:t>계획 및 과정</a:t>
              </a:r>
              <a:endParaRPr lang="en-US" altLang="ko-KR" sz="2000" b="1" dirty="0">
                <a:solidFill>
                  <a:srgbClr val="042934"/>
                </a:solidFill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4DCC2B-5746-C5C5-95CE-90D8E53F85B6}"/>
                </a:ext>
              </a:extLst>
            </p:cNvPr>
            <p:cNvSpPr txBox="1"/>
            <p:nvPr/>
          </p:nvSpPr>
          <p:spPr>
            <a:xfrm>
              <a:off x="9023315" y="3605461"/>
              <a:ext cx="1917513" cy="697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solidFill>
                    <a:srgbClr val="042934"/>
                  </a:solidFill>
                  <a:latin typeface="+mn-ea"/>
                </a:rPr>
                <a:t>개발 계획 및 과정</a:t>
              </a:r>
              <a:endParaRPr lang="en-US" altLang="ko-KR" sz="1400" dirty="0">
                <a:solidFill>
                  <a:srgbClr val="042934"/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solidFill>
                    <a:srgbClr val="042934"/>
                  </a:solidFill>
                  <a:latin typeface="+mn-ea"/>
                </a:rPr>
                <a:t>사용 플랫폼</a:t>
              </a:r>
              <a:r>
                <a:rPr lang="en-US" altLang="ko-KR" sz="1400" dirty="0">
                  <a:solidFill>
                    <a:srgbClr val="042934"/>
                  </a:solidFill>
                  <a:latin typeface="+mn-ea"/>
                </a:rPr>
                <a:t> </a:t>
              </a:r>
              <a:r>
                <a:rPr lang="ko-KR" altLang="en-US" sz="1400" dirty="0">
                  <a:solidFill>
                    <a:srgbClr val="042934"/>
                  </a:solidFill>
                  <a:latin typeface="+mn-ea"/>
                </a:rPr>
                <a:t>소개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7CF6B50-C0A4-6AF2-F745-FD03A30A81A7}"/>
              </a:ext>
            </a:extLst>
          </p:cNvPr>
          <p:cNvSpPr txBox="1"/>
          <p:nvPr/>
        </p:nvSpPr>
        <p:spPr>
          <a:xfrm>
            <a:off x="6742443" y="4470789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42934"/>
                </a:solidFill>
                <a:latin typeface="Bahnschrift" panose="020B0502040204020203" pitchFamily="34" charset="0"/>
                <a:ea typeface="나눔고딕" panose="020D0604000000000000" pitchFamily="50" charset="-127"/>
              </a:rPr>
              <a:t>03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solidFill>
                  <a:srgbClr val="04293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 &amp; AI</a:t>
            </a:r>
            <a:endParaRPr lang="en-US" altLang="ko-KR" sz="2000" b="1" dirty="0">
              <a:solidFill>
                <a:srgbClr val="042934"/>
              </a:solidFill>
              <a:latin typeface="+mj-lt"/>
              <a:ea typeface="나눔고딕" panose="020D0604000000000000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2D50E0B-F7C8-7EAD-BA52-79CC29216838}"/>
              </a:ext>
            </a:extLst>
          </p:cNvPr>
          <p:cNvGrpSpPr/>
          <p:nvPr/>
        </p:nvGrpSpPr>
        <p:grpSpPr>
          <a:xfrm>
            <a:off x="9279657" y="411041"/>
            <a:ext cx="2667718" cy="913631"/>
            <a:chOff x="9127511" y="411041"/>
            <a:chExt cx="2667718" cy="9136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F05DA4-1F6B-CBDE-C891-68E9A03E27D2}"/>
                </a:ext>
              </a:extLst>
            </p:cNvPr>
            <p:cNvSpPr txBox="1"/>
            <p:nvPr/>
          </p:nvSpPr>
          <p:spPr>
            <a:xfrm>
              <a:off x="9127511" y="616786"/>
              <a:ext cx="26677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rgbClr val="042934"/>
                  </a:solidFill>
                  <a:latin typeface="Bahnschrift" panose="020B0502040204020203" pitchFamily="34" charset="0"/>
                </a:rPr>
                <a:t>CONTENTS</a:t>
              </a:r>
              <a:endParaRPr lang="ko-KR" altLang="en-US" sz="4000" b="1" dirty="0">
                <a:solidFill>
                  <a:srgbClr val="042934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BFA5CE4-A036-FBB5-7072-2AB85D021C22}"/>
                </a:ext>
              </a:extLst>
            </p:cNvPr>
            <p:cNvSpPr txBox="1"/>
            <p:nvPr/>
          </p:nvSpPr>
          <p:spPr>
            <a:xfrm>
              <a:off x="9748300" y="411041"/>
              <a:ext cx="20004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</a:rPr>
                <a:t>First semester of 2024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BCE098ED-3E78-F563-1512-0D80B880BB5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12" y="104097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09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82197" y="646637"/>
            <a:ext cx="510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080652" y="627372"/>
            <a:ext cx="1292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1271633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번호, 폰트이(가) 표시된 사진">
            <a:extLst>
              <a:ext uri="{FF2B5EF4-FFF2-40B4-BE49-F238E27FC236}">
                <a16:creationId xmlns:a16="http://schemas.microsoft.com/office/drawing/2014/main" id="{0C0F3960-0451-5C05-B0EC-6D32B6C96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224"/>
            <a:ext cx="12192000" cy="55534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F6AC71-2A91-D3AC-726B-4FC6AD9171F5}"/>
              </a:ext>
            </a:extLst>
          </p:cNvPr>
          <p:cNvSpPr txBox="1"/>
          <p:nvPr/>
        </p:nvSpPr>
        <p:spPr>
          <a:xfrm>
            <a:off x="4100443" y="618851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685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82197" y="646637"/>
            <a:ext cx="510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AWS</a:t>
            </a:r>
            <a:endParaRPr lang="ko-KR" altLang="en-US" sz="1200" b="1" dirty="0">
              <a:solidFill>
                <a:srgbClr val="04242E"/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72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4242E"/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EAD56701-65F0-44D2-F96B-AAB9697B578B}"/>
              </a:ext>
            </a:extLst>
          </p:cNvPr>
          <p:cNvSpPr txBox="1"/>
          <p:nvPr/>
        </p:nvSpPr>
        <p:spPr>
          <a:xfrm>
            <a:off x="3611385" y="618532"/>
            <a:ext cx="1268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2495985" y="952328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487052" y="3046346"/>
            <a:ext cx="2023522" cy="938707"/>
            <a:chOff x="7810997" y="2118002"/>
            <a:chExt cx="2243137" cy="1040586"/>
          </a:xfrm>
        </p:grpSpPr>
        <p:pic>
          <p:nvPicPr>
            <p:cNvPr id="21" name="Graphic 6" descr="Amazon Relational Database Service (Amazon RDS) service icon.">
              <a:extLst>
                <a:ext uri="{FF2B5EF4-FFF2-40B4-BE49-F238E27FC236}">
                  <a16:creationId xmlns:a16="http://schemas.microsoft.com/office/drawing/2014/main" id="{9FC6C023-BFA8-421E-9385-3F03F9615E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8560297" y="2118002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B2F40359-8FCE-4878-B815-DC679287F3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0997" y="2881589"/>
              <a:ext cx="22431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RDS</a:t>
              </a:r>
            </a:p>
          </p:txBody>
        </p:sp>
      </p:grpSp>
      <p:pic>
        <p:nvPicPr>
          <p:cNvPr id="32" name="Graphic 14" descr="AWS Fargate service icon.">
            <a:extLst>
              <a:ext uri="{FF2B5EF4-FFF2-40B4-BE49-F238E27FC236}">
                <a16:creationId xmlns:a16="http://schemas.microsoft.com/office/drawing/2014/main" id="{45271EEE-03CC-477A-AAA4-1F30FE90C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5962437" y="2346935"/>
            <a:ext cx="508028" cy="49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4377CBB8-9F1C-B24F-97FD-8115D48C4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5095" y="2400145"/>
            <a:ext cx="16463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FastAPI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58">
            <a:extLst>
              <a:ext uri="{FF2B5EF4-FFF2-40B4-BE49-F238E27FC236}">
                <a16:creationId xmlns:a16="http://schemas.microsoft.com/office/drawing/2014/main" id="{C9AA1048-CF2C-46E7-882C-FF264E8E2FDF}"/>
              </a:ext>
            </a:extLst>
          </p:cNvPr>
          <p:cNvSpPr/>
          <p:nvPr/>
        </p:nvSpPr>
        <p:spPr>
          <a:xfrm>
            <a:off x="5961911" y="2338250"/>
            <a:ext cx="2044066" cy="1251975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6276956" y="2727454"/>
            <a:ext cx="1527390" cy="764707"/>
            <a:chOff x="6013327" y="2927210"/>
            <a:chExt cx="2114990" cy="1084475"/>
          </a:xfrm>
        </p:grpSpPr>
        <p:pic>
          <p:nvPicPr>
            <p:cNvPr id="47" name="Graphic 79" descr="Container 1 resource icon for the Amazon ECS service.">
              <a:extLst>
                <a:ext uri="{FF2B5EF4-FFF2-40B4-BE49-F238E27FC236}">
                  <a16:creationId xmlns:a16="http://schemas.microsoft.com/office/drawing/2014/main" id="{1153087F-1BE2-4F50-AC62-5D2F3E9EA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63114" y="2927210"/>
              <a:ext cx="815417" cy="815418"/>
            </a:xfrm>
            <a:prstGeom prst="rect">
              <a:avLst/>
            </a:prstGeom>
          </p:spPr>
        </p:pic>
        <p:sp>
          <p:nvSpPr>
            <p:cNvPr id="48" name="TextBox 25">
              <a:extLst>
                <a:ext uri="{FF2B5EF4-FFF2-40B4-BE49-F238E27FC236}">
                  <a16:creationId xmlns:a16="http://schemas.microsoft.com/office/drawing/2014/main" id="{0FA34907-DF27-4FCF-82E2-5D01E7F384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3327" y="3618857"/>
              <a:ext cx="2114990" cy="392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Container</a:t>
              </a:r>
            </a:p>
          </p:txBody>
        </p:sp>
      </p:grpSp>
      <p:grpSp>
        <p:nvGrpSpPr>
          <p:cNvPr id="26" name="Group 9" descr="Public subnet group.">
            <a:extLst>
              <a:ext uri="{FF2B5EF4-FFF2-40B4-BE49-F238E27FC236}">
                <a16:creationId xmlns:a16="http://schemas.microsoft.com/office/drawing/2014/main" id="{93CC2D7D-1A49-CECC-BA79-EC93ECF2D9FC}"/>
              </a:ext>
            </a:extLst>
          </p:cNvPr>
          <p:cNvGrpSpPr/>
          <p:nvPr/>
        </p:nvGrpSpPr>
        <p:grpSpPr>
          <a:xfrm>
            <a:off x="5667160" y="1353057"/>
            <a:ext cx="2521004" cy="4577480"/>
            <a:chOff x="6147454" y="2618865"/>
            <a:chExt cx="2521004" cy="4577480"/>
          </a:xfrm>
        </p:grpSpPr>
        <p:sp>
          <p:nvSpPr>
            <p:cNvPr id="29" name="Rectangle 73">
              <a:extLst>
                <a:ext uri="{FF2B5EF4-FFF2-40B4-BE49-F238E27FC236}">
                  <a16:creationId xmlns:a16="http://schemas.microsoft.com/office/drawing/2014/main" id="{2487FFB1-1652-B117-B1CD-8E6D3AA31EA7}"/>
                </a:ext>
              </a:extLst>
            </p:cNvPr>
            <p:cNvSpPr/>
            <p:nvPr/>
          </p:nvSpPr>
          <p:spPr>
            <a:xfrm>
              <a:off x="6147454" y="2618865"/>
              <a:ext cx="2521004" cy="4577480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  <p:pic>
          <p:nvPicPr>
            <p:cNvPr id="30" name="Graphic 74" descr="Public subnet group icon. ">
              <a:extLst>
                <a:ext uri="{FF2B5EF4-FFF2-40B4-BE49-F238E27FC236}">
                  <a16:creationId xmlns:a16="http://schemas.microsoft.com/office/drawing/2014/main" id="{86A48751-976C-3374-3071-2DF09353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6147454" y="2618865"/>
              <a:ext cx="381000" cy="381000"/>
            </a:xfrm>
            <a:prstGeom prst="rect">
              <a:avLst/>
            </a:prstGeom>
          </p:spPr>
        </p:pic>
      </p:grpSp>
      <p:grpSp>
        <p:nvGrpSpPr>
          <p:cNvPr id="31" name="Group 8" descr="Private subnet group.">
            <a:extLst>
              <a:ext uri="{FF2B5EF4-FFF2-40B4-BE49-F238E27FC236}">
                <a16:creationId xmlns:a16="http://schemas.microsoft.com/office/drawing/2014/main" id="{B0AD391D-7601-C294-9ECD-B46BCC8DC8D2}"/>
              </a:ext>
            </a:extLst>
          </p:cNvPr>
          <p:cNvGrpSpPr/>
          <p:nvPr/>
        </p:nvGrpSpPr>
        <p:grpSpPr>
          <a:xfrm>
            <a:off x="8362232" y="1395482"/>
            <a:ext cx="2217855" cy="4577479"/>
            <a:chOff x="4215622" y="2618864"/>
            <a:chExt cx="2388305" cy="4577479"/>
          </a:xfrm>
        </p:grpSpPr>
        <p:sp>
          <p:nvSpPr>
            <p:cNvPr id="35" name="Rectangle 71">
              <a:extLst>
                <a:ext uri="{FF2B5EF4-FFF2-40B4-BE49-F238E27FC236}">
                  <a16:creationId xmlns:a16="http://schemas.microsoft.com/office/drawing/2014/main" id="{5B6FBB44-71F5-1471-22A1-32E7AFEC3012}"/>
                </a:ext>
              </a:extLst>
            </p:cNvPr>
            <p:cNvSpPr/>
            <p:nvPr/>
          </p:nvSpPr>
          <p:spPr>
            <a:xfrm>
              <a:off x="4215622" y="2618864"/>
              <a:ext cx="2388305" cy="4577479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36" name="Graphic 72" descr="Private subnet group icon. ">
              <a:extLst>
                <a:ext uri="{FF2B5EF4-FFF2-40B4-BE49-F238E27FC236}">
                  <a16:creationId xmlns:a16="http://schemas.microsoft.com/office/drawing/2014/main" id="{969F7AFC-8050-8C82-7982-C99DC98BE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215623" y="2618865"/>
              <a:ext cx="381000" cy="381000"/>
            </a:xfrm>
            <a:prstGeom prst="rect">
              <a:avLst/>
            </a:prstGeom>
          </p:spPr>
        </p:pic>
      </p:grpSp>
      <p:grpSp>
        <p:nvGrpSpPr>
          <p:cNvPr id="23" name="Group 66" descr="Second Nat gateway resource icon, with the Nate gateway label below it. The resource is in Availability Zone 2.">
            <a:extLst>
              <a:ext uri="{FF2B5EF4-FFF2-40B4-BE49-F238E27FC236}">
                <a16:creationId xmlns:a16="http://schemas.microsoft.com/office/drawing/2014/main" id="{57749360-7DB4-79EF-536F-B41CC9498F0D}"/>
              </a:ext>
            </a:extLst>
          </p:cNvPr>
          <p:cNvGrpSpPr/>
          <p:nvPr/>
        </p:nvGrpSpPr>
        <p:grpSpPr>
          <a:xfrm>
            <a:off x="10576346" y="4683439"/>
            <a:ext cx="1234766" cy="735786"/>
            <a:chOff x="3959051" y="3922713"/>
            <a:chExt cx="1234766" cy="735786"/>
          </a:xfrm>
        </p:grpSpPr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10E5E250-EF5E-334C-0BE5-0C1CE057B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9051" y="4381500"/>
              <a:ext cx="123476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pic>
          <p:nvPicPr>
            <p:cNvPr id="25" name="Graphic 35">
              <a:extLst>
                <a:ext uri="{FF2B5EF4-FFF2-40B4-BE49-F238E27FC236}">
                  <a16:creationId xmlns:a16="http://schemas.microsoft.com/office/drawing/2014/main" id="{D1BD0AC8-FBF8-4C2D-B4B9-46492FD2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 bwMode="auto">
            <a:xfrm>
              <a:off x="4355307" y="392271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F92DA0-E112-9ED2-FE17-D785F0ABB742}"/>
              </a:ext>
            </a:extLst>
          </p:cNvPr>
          <p:cNvGrpSpPr/>
          <p:nvPr/>
        </p:nvGrpSpPr>
        <p:grpSpPr>
          <a:xfrm>
            <a:off x="2939143" y="2734960"/>
            <a:ext cx="1403350" cy="734992"/>
            <a:chOff x="4623720" y="3263498"/>
            <a:chExt cx="1403350" cy="734992"/>
          </a:xfrm>
        </p:grpSpPr>
        <p:pic>
          <p:nvPicPr>
            <p:cNvPr id="42" name="Graphic 63" descr="Internet gateway resource icon for the Amazon VPC service.&#10;">
              <a:extLst>
                <a:ext uri="{FF2B5EF4-FFF2-40B4-BE49-F238E27FC236}">
                  <a16:creationId xmlns:a16="http://schemas.microsoft.com/office/drawing/2014/main" id="{2544B2EC-EF84-D1AE-B325-2852B8941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98373" y="3263498"/>
              <a:ext cx="457200" cy="457200"/>
            </a:xfrm>
            <a:prstGeom prst="rect">
              <a:avLst/>
            </a:prstGeom>
          </p:spPr>
        </p:pic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A0A86689-EBA9-7E55-6743-DAAA4906D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3720" y="3721491"/>
              <a:ext cx="14033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IGW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777EE4C-37F5-1ADD-0F8A-012E9300D193}"/>
              </a:ext>
            </a:extLst>
          </p:cNvPr>
          <p:cNvGrpSpPr/>
          <p:nvPr/>
        </p:nvGrpSpPr>
        <p:grpSpPr>
          <a:xfrm>
            <a:off x="5725382" y="4223852"/>
            <a:ext cx="1362074" cy="722662"/>
            <a:chOff x="3505598" y="5473335"/>
            <a:chExt cx="1362074" cy="722662"/>
          </a:xfrm>
        </p:grpSpPr>
        <p:pic>
          <p:nvPicPr>
            <p:cNvPr id="44" name="Graphic 13" descr="Lambda function resource icon for the AWS Lambda service icon.">
              <a:extLst>
                <a:ext uri="{FF2B5EF4-FFF2-40B4-BE49-F238E27FC236}">
                  <a16:creationId xmlns:a16="http://schemas.microsoft.com/office/drawing/2014/main" id="{DE45F4C5-1F10-A851-DE03-92A6A97A4F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 bwMode="auto">
            <a:xfrm>
              <a:off x="3959803" y="5473335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Box 17">
              <a:extLst>
                <a:ext uri="{FF2B5EF4-FFF2-40B4-BE49-F238E27FC236}">
                  <a16:creationId xmlns:a16="http://schemas.microsoft.com/office/drawing/2014/main" id="{99D52F6D-58E6-5E8F-B30C-8CAD65E3AF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598" y="5918998"/>
              <a:ext cx="136207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Lambda function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03C224A-EB0E-BB87-1EB0-7B6CBD0A8853}"/>
              </a:ext>
            </a:extLst>
          </p:cNvPr>
          <p:cNvGrpSpPr/>
          <p:nvPr/>
        </p:nvGrpSpPr>
        <p:grpSpPr>
          <a:xfrm>
            <a:off x="2208867" y="4228878"/>
            <a:ext cx="1373188" cy="708799"/>
            <a:chOff x="1805363" y="4218968"/>
            <a:chExt cx="1373188" cy="708799"/>
          </a:xfrm>
        </p:grpSpPr>
        <p:pic>
          <p:nvPicPr>
            <p:cNvPr id="53" name="Graphic 42" descr="Queue resource icon for the Amazon SQS service.">
              <a:extLst>
                <a:ext uri="{FF2B5EF4-FFF2-40B4-BE49-F238E27FC236}">
                  <a16:creationId xmlns:a16="http://schemas.microsoft.com/office/drawing/2014/main" id="{7D89FFEE-C729-9FB2-007E-50923F90F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264063" y="4218968"/>
              <a:ext cx="457200" cy="457200"/>
            </a:xfrm>
            <a:prstGeom prst="rect">
              <a:avLst/>
            </a:prstGeom>
          </p:spPr>
        </p:pic>
        <p:sp>
          <p:nvSpPr>
            <p:cNvPr id="54" name="TextBox 22">
              <a:extLst>
                <a:ext uri="{FF2B5EF4-FFF2-40B4-BE49-F238E27FC236}">
                  <a16:creationId xmlns:a16="http://schemas.microsoft.com/office/drawing/2014/main" id="{23FCC809-7551-EADD-A212-D7E6BBD253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5363" y="4650768"/>
              <a:ext cx="13731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Queue</a:t>
              </a:r>
            </a:p>
          </p:txBody>
        </p:sp>
      </p:grpSp>
      <p:grpSp>
        <p:nvGrpSpPr>
          <p:cNvPr id="4" name="Group 4" descr="AWS Cloud group with cloud.">
            <a:extLst>
              <a:ext uri="{FF2B5EF4-FFF2-40B4-BE49-F238E27FC236}">
                <a16:creationId xmlns:a16="http://schemas.microsoft.com/office/drawing/2014/main" id="{ACB1B463-724D-33F4-3D93-808CAF254E64}"/>
              </a:ext>
            </a:extLst>
          </p:cNvPr>
          <p:cNvGrpSpPr/>
          <p:nvPr/>
        </p:nvGrpSpPr>
        <p:grpSpPr>
          <a:xfrm>
            <a:off x="2488022" y="1226650"/>
            <a:ext cx="9527119" cy="5110235"/>
            <a:chOff x="2283291" y="1512744"/>
            <a:chExt cx="6877521" cy="5110235"/>
          </a:xfrm>
        </p:grpSpPr>
        <p:sp>
          <p:nvSpPr>
            <p:cNvPr id="7" name="Rectangle 57">
              <a:extLst>
                <a:ext uri="{FF2B5EF4-FFF2-40B4-BE49-F238E27FC236}">
                  <a16:creationId xmlns:a16="http://schemas.microsoft.com/office/drawing/2014/main" id="{9E4C4D5C-E118-299E-BBB1-502AEA6DBE7C}"/>
                </a:ext>
              </a:extLst>
            </p:cNvPr>
            <p:cNvSpPr/>
            <p:nvPr/>
          </p:nvSpPr>
          <p:spPr>
            <a:xfrm>
              <a:off x="2283291" y="1512744"/>
              <a:ext cx="6877521" cy="511023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8" name="Graphic 58" descr="AWS Cloud group icon with cloud.">
              <a:extLst>
                <a:ext uri="{FF2B5EF4-FFF2-40B4-BE49-F238E27FC236}">
                  <a16:creationId xmlns:a16="http://schemas.microsoft.com/office/drawing/2014/main" id="{16A0CB8B-65B6-31EE-6C10-85B4FDC72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2283292" y="1512745"/>
              <a:ext cx="275040" cy="381000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BC41C7F-FBFA-C5A5-93F2-14E8E6B64485}"/>
              </a:ext>
            </a:extLst>
          </p:cNvPr>
          <p:cNvGrpSpPr/>
          <p:nvPr/>
        </p:nvGrpSpPr>
        <p:grpSpPr>
          <a:xfrm>
            <a:off x="3904077" y="4213013"/>
            <a:ext cx="1644650" cy="734992"/>
            <a:chOff x="8512175" y="2804320"/>
            <a:chExt cx="1644650" cy="734992"/>
          </a:xfrm>
        </p:grpSpPr>
        <p:pic>
          <p:nvPicPr>
            <p:cNvPr id="9" name="Graphic 69" descr="Endpoints resource icon for the Amazon VPC service.&#10;">
              <a:extLst>
                <a:ext uri="{FF2B5EF4-FFF2-40B4-BE49-F238E27FC236}">
                  <a16:creationId xmlns:a16="http://schemas.microsoft.com/office/drawing/2014/main" id="{370715EA-1666-4CD1-E303-36D0A5306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101029" y="2804320"/>
              <a:ext cx="457200" cy="457200"/>
            </a:xfrm>
            <a:prstGeom prst="rect">
              <a:avLst/>
            </a:prstGeom>
          </p:spPr>
        </p:pic>
        <p:sp>
          <p:nvSpPr>
            <p:cNvPr id="37" name="TextBox 25">
              <a:extLst>
                <a:ext uri="{FF2B5EF4-FFF2-40B4-BE49-F238E27FC236}">
                  <a16:creationId xmlns:a16="http://schemas.microsoft.com/office/drawing/2014/main" id="{B8D47C35-E120-8232-2B34-D59670F172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2175" y="3262313"/>
              <a:ext cx="1644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Endpoints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EE44F3B-5E7A-A4A7-EF92-B1DA680C4AB4}"/>
              </a:ext>
            </a:extLst>
          </p:cNvPr>
          <p:cNvGrpSpPr/>
          <p:nvPr/>
        </p:nvGrpSpPr>
        <p:grpSpPr>
          <a:xfrm>
            <a:off x="4168683" y="5609036"/>
            <a:ext cx="1129688" cy="727849"/>
            <a:chOff x="9525535" y="4014239"/>
            <a:chExt cx="1129688" cy="727849"/>
          </a:xfrm>
        </p:grpSpPr>
        <p:pic>
          <p:nvPicPr>
            <p:cNvPr id="52" name="Graphic 60" descr="Model resource icon for the Amazon SageMaker service.">
              <a:extLst>
                <a:ext uri="{FF2B5EF4-FFF2-40B4-BE49-F238E27FC236}">
                  <a16:creationId xmlns:a16="http://schemas.microsoft.com/office/drawing/2014/main" id="{7790C1D6-4092-10DE-F34A-58AF0AA7D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856654" y="4014239"/>
              <a:ext cx="457200" cy="457200"/>
            </a:xfrm>
            <a:prstGeom prst="rect">
              <a:avLst/>
            </a:prstGeom>
          </p:spPr>
        </p:pic>
        <p:sp>
          <p:nvSpPr>
            <p:cNvPr id="55" name="TextBox 20">
              <a:extLst>
                <a:ext uri="{FF2B5EF4-FFF2-40B4-BE49-F238E27FC236}">
                  <a16:creationId xmlns:a16="http://schemas.microsoft.com/office/drawing/2014/main" id="{3709A4AB-A7C6-D1AA-DB85-36F9DC82C1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535" y="4465089"/>
              <a:ext cx="11296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BA77E3C-F03A-2548-92F4-3F0C21BC3465}"/>
              </a:ext>
            </a:extLst>
          </p:cNvPr>
          <p:cNvGrpSpPr/>
          <p:nvPr/>
        </p:nvGrpSpPr>
        <p:grpSpPr>
          <a:xfrm>
            <a:off x="3887314" y="2732614"/>
            <a:ext cx="1644650" cy="734992"/>
            <a:chOff x="10102151" y="2804320"/>
            <a:chExt cx="1644650" cy="734992"/>
          </a:xfrm>
        </p:grpSpPr>
        <p:pic>
          <p:nvPicPr>
            <p:cNvPr id="64" name="Graphic 71" descr="Router resource icon for the Amazon VPC service.&#10;">
              <a:extLst>
                <a:ext uri="{FF2B5EF4-FFF2-40B4-BE49-F238E27FC236}">
                  <a16:creationId xmlns:a16="http://schemas.microsoft.com/office/drawing/2014/main" id="{D96E1653-0BD4-E066-7C15-E94A4DC24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692605" y="2804320"/>
              <a:ext cx="457200" cy="457200"/>
            </a:xfrm>
            <a:prstGeom prst="rect">
              <a:avLst/>
            </a:prstGeom>
          </p:spPr>
        </p:pic>
        <p:sp>
          <p:nvSpPr>
            <p:cNvPr id="65" name="TextBox 27">
              <a:extLst>
                <a:ext uri="{FF2B5EF4-FFF2-40B4-BE49-F238E27FC236}">
                  <a16:creationId xmlns:a16="http://schemas.microsoft.com/office/drawing/2014/main" id="{30D8A42F-63EF-0D41-6B7A-2E39079253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02151" y="3262313"/>
              <a:ext cx="1644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</p:grpSp>
      <p:sp>
        <p:nvSpPr>
          <p:cNvPr id="67" name="Rectangle 63" descr="Security group.">
            <a:extLst>
              <a:ext uri="{FF2B5EF4-FFF2-40B4-BE49-F238E27FC236}">
                <a16:creationId xmlns:a16="http://schemas.microsoft.com/office/drawing/2014/main" id="{E8DC59B9-7721-4C67-31FF-A486E0C2FE0B}"/>
              </a:ext>
            </a:extLst>
          </p:cNvPr>
          <p:cNvSpPr/>
          <p:nvPr/>
        </p:nvSpPr>
        <p:spPr>
          <a:xfrm>
            <a:off x="5794751" y="1973221"/>
            <a:ext cx="4662794" cy="3376665"/>
          </a:xfrm>
          <a:prstGeom prst="rect">
            <a:avLst/>
          </a:prstGeom>
          <a:noFill/>
          <a:ln w="15875">
            <a:solidFill>
              <a:srgbClr val="DD344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Traffic Security group</a:t>
            </a:r>
          </a:p>
        </p:txBody>
      </p:sp>
      <p:cxnSp>
        <p:nvCxnSpPr>
          <p:cNvPr id="72" name="Straight Arrow Connector 55" descr="Left pointing horizontal arrow. ">
            <a:extLst>
              <a:ext uri="{FF2B5EF4-FFF2-40B4-BE49-F238E27FC236}">
                <a16:creationId xmlns:a16="http://schemas.microsoft.com/office/drawing/2014/main" id="{EA5610E0-44C9-77E3-5AE4-8FCEABF1315E}"/>
              </a:ext>
            </a:extLst>
          </p:cNvPr>
          <p:cNvCxnSpPr>
            <a:cxnSpLocks/>
            <a:stCxn id="42" idx="3"/>
            <a:endCxn id="64" idx="1"/>
          </p:cNvCxnSpPr>
          <p:nvPr/>
        </p:nvCxnSpPr>
        <p:spPr>
          <a:xfrm flipV="1">
            <a:off x="3870996" y="2961214"/>
            <a:ext cx="606772" cy="2346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7" descr="Down pointing vertical arrow.">
            <a:extLst>
              <a:ext uri="{FF2B5EF4-FFF2-40B4-BE49-F238E27FC236}">
                <a16:creationId xmlns:a16="http://schemas.microsoft.com/office/drawing/2014/main" id="{F373ED2F-0A3C-3327-2368-A44C40037986}"/>
              </a:ext>
            </a:extLst>
          </p:cNvPr>
          <p:cNvCxnSpPr>
            <a:cxnSpLocks/>
            <a:stCxn id="9" idx="0"/>
            <a:endCxn id="65" idx="2"/>
          </p:cNvCxnSpPr>
          <p:nvPr/>
        </p:nvCxnSpPr>
        <p:spPr>
          <a:xfrm flipH="1" flipV="1">
            <a:off x="4709639" y="3467606"/>
            <a:ext cx="11892" cy="745407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28" descr="Elbow horizontal arrow pointing left (1).">
            <a:extLst>
              <a:ext uri="{FF2B5EF4-FFF2-40B4-BE49-F238E27FC236}">
                <a16:creationId xmlns:a16="http://schemas.microsoft.com/office/drawing/2014/main" id="{40D33D0F-F5CE-2023-CD5C-D11581D69909}"/>
              </a:ext>
            </a:extLst>
          </p:cNvPr>
          <p:cNvCxnSpPr>
            <a:cxnSpLocks/>
            <a:stCxn id="64" idx="3"/>
            <a:endCxn id="29" idx="1"/>
          </p:cNvCxnSpPr>
          <p:nvPr/>
        </p:nvCxnSpPr>
        <p:spPr>
          <a:xfrm>
            <a:off x="4934968" y="2961214"/>
            <a:ext cx="732192" cy="680583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037B7623-745F-3DCE-4368-021E310ED5FF}"/>
              </a:ext>
            </a:extLst>
          </p:cNvPr>
          <p:cNvGrpSpPr/>
          <p:nvPr/>
        </p:nvGrpSpPr>
        <p:grpSpPr>
          <a:xfrm>
            <a:off x="10375046" y="3458591"/>
            <a:ext cx="1644650" cy="734992"/>
            <a:chOff x="10102151" y="2804320"/>
            <a:chExt cx="1644650" cy="734992"/>
          </a:xfrm>
        </p:grpSpPr>
        <p:pic>
          <p:nvPicPr>
            <p:cNvPr id="84" name="Graphic 71" descr="Router resource icon for the Amazon VPC service.&#10;">
              <a:extLst>
                <a:ext uri="{FF2B5EF4-FFF2-40B4-BE49-F238E27FC236}">
                  <a16:creationId xmlns:a16="http://schemas.microsoft.com/office/drawing/2014/main" id="{DC1C818C-1D86-F0D8-C460-8C336954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692605" y="2804320"/>
              <a:ext cx="457200" cy="457200"/>
            </a:xfrm>
            <a:prstGeom prst="rect">
              <a:avLst/>
            </a:prstGeom>
          </p:spPr>
        </p:pic>
        <p:sp>
          <p:nvSpPr>
            <p:cNvPr id="85" name="TextBox 27">
              <a:extLst>
                <a:ext uri="{FF2B5EF4-FFF2-40B4-BE49-F238E27FC236}">
                  <a16:creationId xmlns:a16="http://schemas.microsoft.com/office/drawing/2014/main" id="{7FF144AB-5088-4FBA-E590-262C61969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02151" y="3262313"/>
              <a:ext cx="1644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</p:grpSp>
      <p:cxnSp>
        <p:nvCxnSpPr>
          <p:cNvPr id="100" name="Straight Arrow Connector 77" descr="Down pointing vertical arrow.">
            <a:extLst>
              <a:ext uri="{FF2B5EF4-FFF2-40B4-BE49-F238E27FC236}">
                <a16:creationId xmlns:a16="http://schemas.microsoft.com/office/drawing/2014/main" id="{D6AFE837-C314-9891-6FBD-0287AE493075}"/>
              </a:ext>
            </a:extLst>
          </p:cNvPr>
          <p:cNvCxnSpPr>
            <a:cxnSpLocks/>
            <a:stCxn id="25" idx="0"/>
            <a:endCxn id="85" idx="2"/>
          </p:cNvCxnSpPr>
          <p:nvPr/>
        </p:nvCxnSpPr>
        <p:spPr>
          <a:xfrm flipH="1" flipV="1">
            <a:off x="11197371" y="4193583"/>
            <a:ext cx="3831" cy="489856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3B6A22C3-B211-865D-3D6D-B3B5ED2EEC4D}"/>
              </a:ext>
            </a:extLst>
          </p:cNvPr>
          <p:cNvGrpSpPr/>
          <p:nvPr/>
        </p:nvGrpSpPr>
        <p:grpSpPr>
          <a:xfrm>
            <a:off x="562382" y="3093335"/>
            <a:ext cx="1418501" cy="1426847"/>
            <a:chOff x="848456" y="3172056"/>
            <a:chExt cx="1418501" cy="1426847"/>
          </a:xfrm>
        </p:grpSpPr>
        <p:pic>
          <p:nvPicPr>
            <p:cNvPr id="110" name="Graphic 10" descr="Servers resource icon for the General Icons category.">
              <a:extLst>
                <a:ext uri="{FF2B5EF4-FFF2-40B4-BE49-F238E27FC236}">
                  <a16:creationId xmlns:a16="http://schemas.microsoft.com/office/drawing/2014/main" id="{034ABAA3-28AC-040B-C3AA-D4B1A14E6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/>
            <a:stretch/>
          </p:blipFill>
          <p:spPr bwMode="auto">
            <a:xfrm>
              <a:off x="1019301" y="3172056"/>
              <a:ext cx="1076810" cy="1076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TextBox 38">
              <a:extLst>
                <a:ext uri="{FF2B5EF4-FFF2-40B4-BE49-F238E27FC236}">
                  <a16:creationId xmlns:a16="http://schemas.microsoft.com/office/drawing/2014/main" id="{DE3C19B6-5A3E-DBA4-BB34-79E1A11580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8456" y="4260349"/>
              <a:ext cx="14185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Riot Server</a:t>
              </a:r>
            </a:p>
          </p:txBody>
        </p:sp>
      </p:grpSp>
      <p:cxnSp>
        <p:nvCxnSpPr>
          <p:cNvPr id="118" name="Straight Arrow Connector 54" descr="Right pointing horizontal arrow.">
            <a:extLst>
              <a:ext uri="{FF2B5EF4-FFF2-40B4-BE49-F238E27FC236}">
                <a16:creationId xmlns:a16="http://schemas.microsoft.com/office/drawing/2014/main" id="{502C4FB1-7A2C-13A7-7CC2-A4AFD2D3630F}"/>
              </a:ext>
            </a:extLst>
          </p:cNvPr>
          <p:cNvCxnSpPr>
            <a:cxnSpLocks/>
            <a:stCxn id="35" idx="3"/>
            <a:endCxn id="84" idx="1"/>
          </p:cNvCxnSpPr>
          <p:nvPr/>
        </p:nvCxnSpPr>
        <p:spPr>
          <a:xfrm>
            <a:off x="10580087" y="3684222"/>
            <a:ext cx="385413" cy="2969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" descr="Virtual private cloud (VPC) group.">
            <a:extLst>
              <a:ext uri="{FF2B5EF4-FFF2-40B4-BE49-F238E27FC236}">
                <a16:creationId xmlns:a16="http://schemas.microsoft.com/office/drawing/2014/main" id="{21AB1B3C-B28C-124E-22DE-E879B44507F1}"/>
              </a:ext>
            </a:extLst>
          </p:cNvPr>
          <p:cNvGrpSpPr/>
          <p:nvPr/>
        </p:nvGrpSpPr>
        <p:grpSpPr>
          <a:xfrm>
            <a:off x="3320558" y="1855983"/>
            <a:ext cx="8412733" cy="3648959"/>
            <a:chOff x="2620333" y="2618864"/>
            <a:chExt cx="6639954" cy="3648959"/>
          </a:xfrm>
        </p:grpSpPr>
        <p:sp>
          <p:nvSpPr>
            <p:cNvPr id="6" name="Rectangle 69">
              <a:extLst>
                <a:ext uri="{FF2B5EF4-FFF2-40B4-BE49-F238E27FC236}">
                  <a16:creationId xmlns:a16="http://schemas.microsoft.com/office/drawing/2014/main" id="{CE9E2E9F-9513-329B-9F23-0247F2775F2C}"/>
                </a:ext>
              </a:extLst>
            </p:cNvPr>
            <p:cNvSpPr/>
            <p:nvPr/>
          </p:nvSpPr>
          <p:spPr>
            <a:xfrm>
              <a:off x="2623531" y="2618864"/>
              <a:ext cx="6636756" cy="3648959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10" name="Graphic 70" descr="VPC group icon. ">
              <a:extLst>
                <a:ext uri="{FF2B5EF4-FFF2-40B4-BE49-F238E27FC236}">
                  <a16:creationId xmlns:a16="http://schemas.microsoft.com/office/drawing/2014/main" id="{BC6E1DF9-5D82-F67A-C8A7-18E635E7F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/>
          </p:blipFill>
          <p:spPr>
            <a:xfrm>
              <a:off x="2620333" y="2626232"/>
              <a:ext cx="300714" cy="381000"/>
            </a:xfrm>
            <a:prstGeom prst="rect">
              <a:avLst/>
            </a:prstGeom>
          </p:spPr>
        </p:pic>
      </p:grpSp>
      <p:cxnSp>
        <p:nvCxnSpPr>
          <p:cNvPr id="103" name="Straight Arrow Connector 55" descr="Left pointing horizontal arrow. ">
            <a:extLst>
              <a:ext uri="{FF2B5EF4-FFF2-40B4-BE49-F238E27FC236}">
                <a16:creationId xmlns:a16="http://schemas.microsoft.com/office/drawing/2014/main" id="{7D800529-48CE-EBCD-C356-CAA81560EB40}"/>
              </a:ext>
            </a:extLst>
          </p:cNvPr>
          <p:cNvCxnSpPr>
            <a:cxnSpLocks/>
            <a:stCxn id="53" idx="3"/>
            <a:endCxn id="9" idx="1"/>
          </p:cNvCxnSpPr>
          <p:nvPr/>
        </p:nvCxnSpPr>
        <p:spPr>
          <a:xfrm flipV="1">
            <a:off x="3124767" y="4441613"/>
            <a:ext cx="1368164" cy="15865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77" descr="Down pointing vertical arrow.">
            <a:extLst>
              <a:ext uri="{FF2B5EF4-FFF2-40B4-BE49-F238E27FC236}">
                <a16:creationId xmlns:a16="http://schemas.microsoft.com/office/drawing/2014/main" id="{91C14CC5-6686-AC11-BC3E-A25B5C521D85}"/>
              </a:ext>
            </a:extLst>
          </p:cNvPr>
          <p:cNvCxnSpPr>
            <a:cxnSpLocks/>
            <a:stCxn id="52" idx="0"/>
            <a:endCxn id="37" idx="2"/>
          </p:cNvCxnSpPr>
          <p:nvPr/>
        </p:nvCxnSpPr>
        <p:spPr>
          <a:xfrm flipH="1" flipV="1">
            <a:off x="4726402" y="4948005"/>
            <a:ext cx="2000" cy="661031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31" descr="Elbow horizontal arrow pointing left (2).">
            <a:extLst>
              <a:ext uri="{FF2B5EF4-FFF2-40B4-BE49-F238E27FC236}">
                <a16:creationId xmlns:a16="http://schemas.microsoft.com/office/drawing/2014/main" id="{E58BEBBF-A2C2-9491-3F43-94DF6CC0AF8B}"/>
              </a:ext>
            </a:extLst>
          </p:cNvPr>
          <p:cNvCxnSpPr>
            <a:cxnSpLocks/>
            <a:stCxn id="110" idx="3"/>
            <a:endCxn id="42" idx="1"/>
          </p:cNvCxnSpPr>
          <p:nvPr/>
        </p:nvCxnSpPr>
        <p:spPr>
          <a:xfrm flipV="1">
            <a:off x="1810037" y="2963560"/>
            <a:ext cx="1603759" cy="668180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C4B4DD-35A4-1589-0AE1-5EA5185E9490}"/>
              </a:ext>
            </a:extLst>
          </p:cNvPr>
          <p:cNvGrpSpPr/>
          <p:nvPr/>
        </p:nvGrpSpPr>
        <p:grpSpPr>
          <a:xfrm>
            <a:off x="6728386" y="4116486"/>
            <a:ext cx="1676871" cy="769187"/>
            <a:chOff x="7752157" y="3526706"/>
            <a:chExt cx="2268537" cy="1040586"/>
          </a:xfrm>
        </p:grpSpPr>
        <p:pic>
          <p:nvPicPr>
            <p:cNvPr id="1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5F4C615C-10A9-0806-7357-8A7D19D7BC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/>
            <a:stretch/>
          </p:blipFill>
          <p:spPr bwMode="auto">
            <a:xfrm>
              <a:off x="8512569" y="3526706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26EB6022-8866-1FE6-E4F0-14F13ABE3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2157" y="4290293"/>
              <a:ext cx="22685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 err="1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BastionHost</a:t>
              </a:r>
              <a:endPara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228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82197" y="646637"/>
            <a:ext cx="510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AWS</a:t>
            </a:r>
            <a:endParaRPr lang="ko-KR" altLang="en-US" sz="1200" b="1" dirty="0">
              <a:solidFill>
                <a:srgbClr val="04242E"/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72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4242E"/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2488022" y="96064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487052" y="3046346"/>
            <a:ext cx="2023522" cy="938707"/>
            <a:chOff x="7810997" y="2118002"/>
            <a:chExt cx="2243137" cy="1040586"/>
          </a:xfrm>
        </p:grpSpPr>
        <p:pic>
          <p:nvPicPr>
            <p:cNvPr id="21" name="Graphic 6" descr="Amazon Relational Database Service (Amazon RDS) service icon.">
              <a:extLst>
                <a:ext uri="{FF2B5EF4-FFF2-40B4-BE49-F238E27FC236}">
                  <a16:creationId xmlns:a16="http://schemas.microsoft.com/office/drawing/2014/main" id="{9FC6C023-BFA8-421E-9385-3F03F9615E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8560297" y="2118002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B2F40359-8FCE-4878-B815-DC679287F3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0997" y="2881589"/>
              <a:ext cx="22431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RDS</a:t>
              </a:r>
            </a:p>
          </p:txBody>
        </p:sp>
      </p:grpSp>
      <p:pic>
        <p:nvPicPr>
          <p:cNvPr id="32" name="Graphic 14" descr="AWS Fargate service icon.">
            <a:extLst>
              <a:ext uri="{FF2B5EF4-FFF2-40B4-BE49-F238E27FC236}">
                <a16:creationId xmlns:a16="http://schemas.microsoft.com/office/drawing/2014/main" id="{45271EEE-03CC-477A-AAA4-1F30FE90C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5962437" y="2346935"/>
            <a:ext cx="508028" cy="49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4377CBB8-9F1C-B24F-97FD-8115D48C4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5095" y="2400145"/>
            <a:ext cx="16463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FastAPI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58">
            <a:extLst>
              <a:ext uri="{FF2B5EF4-FFF2-40B4-BE49-F238E27FC236}">
                <a16:creationId xmlns:a16="http://schemas.microsoft.com/office/drawing/2014/main" id="{C9AA1048-CF2C-46E7-882C-FF264E8E2FDF}"/>
              </a:ext>
            </a:extLst>
          </p:cNvPr>
          <p:cNvSpPr/>
          <p:nvPr/>
        </p:nvSpPr>
        <p:spPr>
          <a:xfrm>
            <a:off x="5961911" y="2338250"/>
            <a:ext cx="2044066" cy="1251975"/>
          </a:xfrm>
          <a:prstGeom prst="rect">
            <a:avLst/>
          </a:prstGeom>
          <a:noFill/>
          <a:ln w="15875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6276956" y="2727454"/>
            <a:ext cx="1527390" cy="764707"/>
            <a:chOff x="6013327" y="2927210"/>
            <a:chExt cx="2114990" cy="1084475"/>
          </a:xfrm>
        </p:grpSpPr>
        <p:pic>
          <p:nvPicPr>
            <p:cNvPr id="47" name="Graphic 79" descr="Container 1 resource icon for the Amazon ECS service.">
              <a:extLst>
                <a:ext uri="{FF2B5EF4-FFF2-40B4-BE49-F238E27FC236}">
                  <a16:creationId xmlns:a16="http://schemas.microsoft.com/office/drawing/2014/main" id="{1153087F-1BE2-4F50-AC62-5D2F3E9EA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63114" y="2927210"/>
              <a:ext cx="815417" cy="815418"/>
            </a:xfrm>
            <a:prstGeom prst="rect">
              <a:avLst/>
            </a:prstGeom>
          </p:spPr>
        </p:pic>
        <p:sp>
          <p:nvSpPr>
            <p:cNvPr id="48" name="TextBox 25">
              <a:extLst>
                <a:ext uri="{FF2B5EF4-FFF2-40B4-BE49-F238E27FC236}">
                  <a16:creationId xmlns:a16="http://schemas.microsoft.com/office/drawing/2014/main" id="{0FA34907-DF27-4FCF-82E2-5D01E7F384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3327" y="3618857"/>
              <a:ext cx="2114990" cy="392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Container</a:t>
              </a:r>
            </a:p>
          </p:txBody>
        </p:sp>
      </p:grpSp>
      <p:grpSp>
        <p:nvGrpSpPr>
          <p:cNvPr id="26" name="Group 9" descr="Public subnet group.">
            <a:extLst>
              <a:ext uri="{FF2B5EF4-FFF2-40B4-BE49-F238E27FC236}">
                <a16:creationId xmlns:a16="http://schemas.microsoft.com/office/drawing/2014/main" id="{93CC2D7D-1A49-CECC-BA79-EC93ECF2D9FC}"/>
              </a:ext>
            </a:extLst>
          </p:cNvPr>
          <p:cNvGrpSpPr/>
          <p:nvPr/>
        </p:nvGrpSpPr>
        <p:grpSpPr>
          <a:xfrm>
            <a:off x="5667160" y="1353057"/>
            <a:ext cx="2521004" cy="4577480"/>
            <a:chOff x="6147454" y="2618865"/>
            <a:chExt cx="2521004" cy="4577480"/>
          </a:xfrm>
        </p:grpSpPr>
        <p:sp>
          <p:nvSpPr>
            <p:cNvPr id="29" name="Rectangle 73">
              <a:extLst>
                <a:ext uri="{FF2B5EF4-FFF2-40B4-BE49-F238E27FC236}">
                  <a16:creationId xmlns:a16="http://schemas.microsoft.com/office/drawing/2014/main" id="{2487FFB1-1652-B117-B1CD-8E6D3AA31EA7}"/>
                </a:ext>
              </a:extLst>
            </p:cNvPr>
            <p:cNvSpPr/>
            <p:nvPr/>
          </p:nvSpPr>
          <p:spPr>
            <a:xfrm>
              <a:off x="6147454" y="2618865"/>
              <a:ext cx="2521004" cy="4577480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  <p:pic>
          <p:nvPicPr>
            <p:cNvPr id="30" name="Graphic 74" descr="Public subnet group icon. ">
              <a:extLst>
                <a:ext uri="{FF2B5EF4-FFF2-40B4-BE49-F238E27FC236}">
                  <a16:creationId xmlns:a16="http://schemas.microsoft.com/office/drawing/2014/main" id="{86A48751-976C-3374-3071-2DF09353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6147454" y="2618865"/>
              <a:ext cx="381000" cy="381000"/>
            </a:xfrm>
            <a:prstGeom prst="rect">
              <a:avLst/>
            </a:prstGeom>
          </p:spPr>
        </p:pic>
      </p:grpSp>
      <p:grpSp>
        <p:nvGrpSpPr>
          <p:cNvPr id="31" name="Group 8" descr="Private subnet group.">
            <a:extLst>
              <a:ext uri="{FF2B5EF4-FFF2-40B4-BE49-F238E27FC236}">
                <a16:creationId xmlns:a16="http://schemas.microsoft.com/office/drawing/2014/main" id="{B0AD391D-7601-C294-9ECD-B46BCC8DC8D2}"/>
              </a:ext>
            </a:extLst>
          </p:cNvPr>
          <p:cNvGrpSpPr/>
          <p:nvPr/>
        </p:nvGrpSpPr>
        <p:grpSpPr>
          <a:xfrm>
            <a:off x="8362232" y="1395482"/>
            <a:ext cx="2217855" cy="4577479"/>
            <a:chOff x="4215622" y="2618864"/>
            <a:chExt cx="2388305" cy="4577479"/>
          </a:xfrm>
        </p:grpSpPr>
        <p:sp>
          <p:nvSpPr>
            <p:cNvPr id="35" name="Rectangle 71">
              <a:extLst>
                <a:ext uri="{FF2B5EF4-FFF2-40B4-BE49-F238E27FC236}">
                  <a16:creationId xmlns:a16="http://schemas.microsoft.com/office/drawing/2014/main" id="{5B6FBB44-71F5-1471-22A1-32E7AFEC3012}"/>
                </a:ext>
              </a:extLst>
            </p:cNvPr>
            <p:cNvSpPr/>
            <p:nvPr/>
          </p:nvSpPr>
          <p:spPr>
            <a:xfrm>
              <a:off x="4215622" y="2618864"/>
              <a:ext cx="2388305" cy="4577479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36" name="Graphic 72" descr="Private subnet group icon. ">
              <a:extLst>
                <a:ext uri="{FF2B5EF4-FFF2-40B4-BE49-F238E27FC236}">
                  <a16:creationId xmlns:a16="http://schemas.microsoft.com/office/drawing/2014/main" id="{969F7AFC-8050-8C82-7982-C99DC98BE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215623" y="2618865"/>
              <a:ext cx="381000" cy="381000"/>
            </a:xfrm>
            <a:prstGeom prst="rect">
              <a:avLst/>
            </a:prstGeom>
          </p:spPr>
        </p:pic>
      </p:grpSp>
      <p:grpSp>
        <p:nvGrpSpPr>
          <p:cNvPr id="23" name="Group 66" descr="Second Nat gateway resource icon, with the Nate gateway label below it. The resource is in Availability Zone 2.">
            <a:extLst>
              <a:ext uri="{FF2B5EF4-FFF2-40B4-BE49-F238E27FC236}">
                <a16:creationId xmlns:a16="http://schemas.microsoft.com/office/drawing/2014/main" id="{57749360-7DB4-79EF-536F-B41CC9498F0D}"/>
              </a:ext>
            </a:extLst>
          </p:cNvPr>
          <p:cNvGrpSpPr/>
          <p:nvPr/>
        </p:nvGrpSpPr>
        <p:grpSpPr>
          <a:xfrm>
            <a:off x="10576346" y="4683439"/>
            <a:ext cx="1234766" cy="735786"/>
            <a:chOff x="3959051" y="3922713"/>
            <a:chExt cx="1234766" cy="735786"/>
          </a:xfrm>
        </p:grpSpPr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10E5E250-EF5E-334C-0BE5-0C1CE057B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9051" y="4381500"/>
              <a:ext cx="123476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pic>
          <p:nvPicPr>
            <p:cNvPr id="25" name="Graphic 35">
              <a:extLst>
                <a:ext uri="{FF2B5EF4-FFF2-40B4-BE49-F238E27FC236}">
                  <a16:creationId xmlns:a16="http://schemas.microsoft.com/office/drawing/2014/main" id="{D1BD0AC8-FBF8-4C2D-B4B9-46492FD2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 bwMode="auto">
            <a:xfrm>
              <a:off x="4355307" y="392271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F92DA0-E112-9ED2-FE17-D785F0ABB742}"/>
              </a:ext>
            </a:extLst>
          </p:cNvPr>
          <p:cNvGrpSpPr/>
          <p:nvPr/>
        </p:nvGrpSpPr>
        <p:grpSpPr>
          <a:xfrm>
            <a:off x="2943116" y="3399322"/>
            <a:ext cx="1403350" cy="734992"/>
            <a:chOff x="4623720" y="3263498"/>
            <a:chExt cx="1403350" cy="734992"/>
          </a:xfrm>
        </p:grpSpPr>
        <p:pic>
          <p:nvPicPr>
            <p:cNvPr id="42" name="Graphic 63" descr="Internet gateway resource icon for the Amazon VPC service.&#10;">
              <a:extLst>
                <a:ext uri="{FF2B5EF4-FFF2-40B4-BE49-F238E27FC236}">
                  <a16:creationId xmlns:a16="http://schemas.microsoft.com/office/drawing/2014/main" id="{2544B2EC-EF84-D1AE-B325-2852B8941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98373" y="3263498"/>
              <a:ext cx="457200" cy="457200"/>
            </a:xfrm>
            <a:prstGeom prst="rect">
              <a:avLst/>
            </a:prstGeom>
          </p:spPr>
        </p:pic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A0A86689-EBA9-7E55-6743-DAAA4906D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3720" y="3721491"/>
              <a:ext cx="14033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IGW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777EE4C-37F5-1ADD-0F8A-012E9300D193}"/>
              </a:ext>
            </a:extLst>
          </p:cNvPr>
          <p:cNvGrpSpPr/>
          <p:nvPr/>
        </p:nvGrpSpPr>
        <p:grpSpPr>
          <a:xfrm>
            <a:off x="5725382" y="4223852"/>
            <a:ext cx="1362074" cy="722662"/>
            <a:chOff x="3505598" y="5473335"/>
            <a:chExt cx="1362074" cy="722662"/>
          </a:xfrm>
        </p:grpSpPr>
        <p:pic>
          <p:nvPicPr>
            <p:cNvPr id="44" name="Graphic 13" descr="Lambda function resource icon for the AWS Lambda service icon.">
              <a:extLst>
                <a:ext uri="{FF2B5EF4-FFF2-40B4-BE49-F238E27FC236}">
                  <a16:creationId xmlns:a16="http://schemas.microsoft.com/office/drawing/2014/main" id="{DE45F4C5-1F10-A851-DE03-92A6A97A4F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 bwMode="auto">
            <a:xfrm>
              <a:off x="3959803" y="5473335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Box 17">
              <a:extLst>
                <a:ext uri="{FF2B5EF4-FFF2-40B4-BE49-F238E27FC236}">
                  <a16:creationId xmlns:a16="http://schemas.microsoft.com/office/drawing/2014/main" id="{99D52F6D-58E6-5E8F-B30C-8CAD65E3AF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598" y="5918998"/>
              <a:ext cx="136207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Lambda function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03C224A-EB0E-BB87-1EB0-7B6CBD0A8853}"/>
              </a:ext>
            </a:extLst>
          </p:cNvPr>
          <p:cNvGrpSpPr/>
          <p:nvPr/>
        </p:nvGrpSpPr>
        <p:grpSpPr>
          <a:xfrm>
            <a:off x="2208867" y="4418996"/>
            <a:ext cx="1373188" cy="708799"/>
            <a:chOff x="1805363" y="4218968"/>
            <a:chExt cx="1373188" cy="708799"/>
          </a:xfrm>
        </p:grpSpPr>
        <p:pic>
          <p:nvPicPr>
            <p:cNvPr id="53" name="Graphic 42" descr="Queue resource icon for the Amazon SQS service.">
              <a:extLst>
                <a:ext uri="{FF2B5EF4-FFF2-40B4-BE49-F238E27FC236}">
                  <a16:creationId xmlns:a16="http://schemas.microsoft.com/office/drawing/2014/main" id="{7D89FFEE-C729-9FB2-007E-50923F90F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264063" y="4218968"/>
              <a:ext cx="457200" cy="457200"/>
            </a:xfrm>
            <a:prstGeom prst="rect">
              <a:avLst/>
            </a:prstGeom>
          </p:spPr>
        </p:pic>
        <p:sp>
          <p:nvSpPr>
            <p:cNvPr id="54" name="TextBox 22">
              <a:extLst>
                <a:ext uri="{FF2B5EF4-FFF2-40B4-BE49-F238E27FC236}">
                  <a16:creationId xmlns:a16="http://schemas.microsoft.com/office/drawing/2014/main" id="{23FCC809-7551-EADD-A212-D7E6BBD253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5363" y="4650768"/>
              <a:ext cx="13731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Queue</a:t>
              </a:r>
            </a:p>
          </p:txBody>
        </p:sp>
      </p:grpSp>
      <p:grpSp>
        <p:nvGrpSpPr>
          <p:cNvPr id="4" name="Group 4" descr="AWS Cloud group with cloud.">
            <a:extLst>
              <a:ext uri="{FF2B5EF4-FFF2-40B4-BE49-F238E27FC236}">
                <a16:creationId xmlns:a16="http://schemas.microsoft.com/office/drawing/2014/main" id="{ACB1B463-724D-33F4-3D93-808CAF254E64}"/>
              </a:ext>
            </a:extLst>
          </p:cNvPr>
          <p:cNvGrpSpPr/>
          <p:nvPr/>
        </p:nvGrpSpPr>
        <p:grpSpPr>
          <a:xfrm>
            <a:off x="2488022" y="1226650"/>
            <a:ext cx="9527119" cy="5110235"/>
            <a:chOff x="2283291" y="1512744"/>
            <a:chExt cx="6877521" cy="5110235"/>
          </a:xfrm>
        </p:grpSpPr>
        <p:sp>
          <p:nvSpPr>
            <p:cNvPr id="7" name="Rectangle 57">
              <a:extLst>
                <a:ext uri="{FF2B5EF4-FFF2-40B4-BE49-F238E27FC236}">
                  <a16:creationId xmlns:a16="http://schemas.microsoft.com/office/drawing/2014/main" id="{9E4C4D5C-E118-299E-BBB1-502AEA6DBE7C}"/>
                </a:ext>
              </a:extLst>
            </p:cNvPr>
            <p:cNvSpPr/>
            <p:nvPr/>
          </p:nvSpPr>
          <p:spPr>
            <a:xfrm>
              <a:off x="2283291" y="1512744"/>
              <a:ext cx="6877521" cy="511023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8" name="Graphic 58" descr="AWS Cloud group icon with cloud.">
              <a:extLst>
                <a:ext uri="{FF2B5EF4-FFF2-40B4-BE49-F238E27FC236}">
                  <a16:creationId xmlns:a16="http://schemas.microsoft.com/office/drawing/2014/main" id="{16A0CB8B-65B6-31EE-6C10-85B4FDC72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2283292" y="1512745"/>
              <a:ext cx="275040" cy="381000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BC41C7F-FBFA-C5A5-93F2-14E8E6B64485}"/>
              </a:ext>
            </a:extLst>
          </p:cNvPr>
          <p:cNvGrpSpPr/>
          <p:nvPr/>
        </p:nvGrpSpPr>
        <p:grpSpPr>
          <a:xfrm>
            <a:off x="3904077" y="4421238"/>
            <a:ext cx="1644650" cy="734992"/>
            <a:chOff x="8512175" y="2804320"/>
            <a:chExt cx="1644650" cy="734992"/>
          </a:xfrm>
        </p:grpSpPr>
        <p:pic>
          <p:nvPicPr>
            <p:cNvPr id="9" name="Graphic 69" descr="Endpoints resource icon for the Amazon VPC service.&#10;">
              <a:extLst>
                <a:ext uri="{FF2B5EF4-FFF2-40B4-BE49-F238E27FC236}">
                  <a16:creationId xmlns:a16="http://schemas.microsoft.com/office/drawing/2014/main" id="{370715EA-1666-4CD1-E303-36D0A5306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101029" y="2804320"/>
              <a:ext cx="457200" cy="457200"/>
            </a:xfrm>
            <a:prstGeom prst="rect">
              <a:avLst/>
            </a:prstGeom>
          </p:spPr>
        </p:pic>
        <p:sp>
          <p:nvSpPr>
            <p:cNvPr id="37" name="TextBox 25">
              <a:extLst>
                <a:ext uri="{FF2B5EF4-FFF2-40B4-BE49-F238E27FC236}">
                  <a16:creationId xmlns:a16="http://schemas.microsoft.com/office/drawing/2014/main" id="{B8D47C35-E120-8232-2B34-D59670F172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2175" y="3262313"/>
              <a:ext cx="1644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Endpoints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EE44F3B-5E7A-A4A7-EF92-B1DA680C4AB4}"/>
              </a:ext>
            </a:extLst>
          </p:cNvPr>
          <p:cNvGrpSpPr/>
          <p:nvPr/>
        </p:nvGrpSpPr>
        <p:grpSpPr>
          <a:xfrm>
            <a:off x="4168683" y="5609036"/>
            <a:ext cx="1129688" cy="727849"/>
            <a:chOff x="9525535" y="4014239"/>
            <a:chExt cx="1129688" cy="727849"/>
          </a:xfrm>
        </p:grpSpPr>
        <p:pic>
          <p:nvPicPr>
            <p:cNvPr id="52" name="Graphic 60" descr="Model resource icon for the Amazon SageMaker service.">
              <a:extLst>
                <a:ext uri="{FF2B5EF4-FFF2-40B4-BE49-F238E27FC236}">
                  <a16:creationId xmlns:a16="http://schemas.microsoft.com/office/drawing/2014/main" id="{7790C1D6-4092-10DE-F34A-58AF0AA7D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856654" y="4014239"/>
              <a:ext cx="457200" cy="457200"/>
            </a:xfrm>
            <a:prstGeom prst="rect">
              <a:avLst/>
            </a:prstGeom>
          </p:spPr>
        </p:pic>
        <p:sp>
          <p:nvSpPr>
            <p:cNvPr id="55" name="TextBox 20">
              <a:extLst>
                <a:ext uri="{FF2B5EF4-FFF2-40B4-BE49-F238E27FC236}">
                  <a16:creationId xmlns:a16="http://schemas.microsoft.com/office/drawing/2014/main" id="{3709A4AB-A7C6-D1AA-DB85-36F9DC82C1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535" y="4465089"/>
              <a:ext cx="11296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BA77E3C-F03A-2548-92F4-3F0C21BC3465}"/>
              </a:ext>
            </a:extLst>
          </p:cNvPr>
          <p:cNvGrpSpPr/>
          <p:nvPr/>
        </p:nvGrpSpPr>
        <p:grpSpPr>
          <a:xfrm>
            <a:off x="3898798" y="3411074"/>
            <a:ext cx="1644650" cy="734992"/>
            <a:chOff x="10102151" y="2804320"/>
            <a:chExt cx="1644650" cy="734992"/>
          </a:xfrm>
        </p:grpSpPr>
        <p:pic>
          <p:nvPicPr>
            <p:cNvPr id="64" name="Graphic 71" descr="Router resource icon for the Amazon VPC service.&#10;">
              <a:extLst>
                <a:ext uri="{FF2B5EF4-FFF2-40B4-BE49-F238E27FC236}">
                  <a16:creationId xmlns:a16="http://schemas.microsoft.com/office/drawing/2014/main" id="{D96E1653-0BD4-E066-7C15-E94A4DC24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692605" y="2804320"/>
              <a:ext cx="457200" cy="457200"/>
            </a:xfrm>
            <a:prstGeom prst="rect">
              <a:avLst/>
            </a:prstGeom>
          </p:spPr>
        </p:pic>
        <p:sp>
          <p:nvSpPr>
            <p:cNvPr id="65" name="TextBox 27">
              <a:extLst>
                <a:ext uri="{FF2B5EF4-FFF2-40B4-BE49-F238E27FC236}">
                  <a16:creationId xmlns:a16="http://schemas.microsoft.com/office/drawing/2014/main" id="{30D8A42F-63EF-0D41-6B7A-2E39079253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02151" y="3262313"/>
              <a:ext cx="1644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</p:grpSp>
      <p:sp>
        <p:nvSpPr>
          <p:cNvPr id="67" name="Rectangle 63" descr="Security group.">
            <a:extLst>
              <a:ext uri="{FF2B5EF4-FFF2-40B4-BE49-F238E27FC236}">
                <a16:creationId xmlns:a16="http://schemas.microsoft.com/office/drawing/2014/main" id="{E8DC59B9-7721-4C67-31FF-A486E0C2FE0B}"/>
              </a:ext>
            </a:extLst>
          </p:cNvPr>
          <p:cNvSpPr/>
          <p:nvPr/>
        </p:nvSpPr>
        <p:spPr>
          <a:xfrm>
            <a:off x="5794751" y="1963696"/>
            <a:ext cx="4662794" cy="3376665"/>
          </a:xfrm>
          <a:prstGeom prst="rect">
            <a:avLst/>
          </a:prstGeom>
          <a:noFill/>
          <a:ln w="15875">
            <a:solidFill>
              <a:srgbClr val="DD344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Traffic Security group</a:t>
            </a:r>
          </a:p>
        </p:txBody>
      </p:sp>
      <p:cxnSp>
        <p:nvCxnSpPr>
          <p:cNvPr id="72" name="Straight Arrow Connector 55" descr="Left pointing horizontal arrow. ">
            <a:extLst>
              <a:ext uri="{FF2B5EF4-FFF2-40B4-BE49-F238E27FC236}">
                <a16:creationId xmlns:a16="http://schemas.microsoft.com/office/drawing/2014/main" id="{EA5610E0-44C9-77E3-5AE4-8FCEABF1315E}"/>
              </a:ext>
            </a:extLst>
          </p:cNvPr>
          <p:cNvCxnSpPr>
            <a:cxnSpLocks/>
            <a:stCxn id="42" idx="3"/>
            <a:endCxn id="64" idx="1"/>
          </p:cNvCxnSpPr>
          <p:nvPr/>
        </p:nvCxnSpPr>
        <p:spPr>
          <a:xfrm>
            <a:off x="3874969" y="3627922"/>
            <a:ext cx="614283" cy="11752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7" descr="Down pointing vertical arrow.">
            <a:extLst>
              <a:ext uri="{FF2B5EF4-FFF2-40B4-BE49-F238E27FC236}">
                <a16:creationId xmlns:a16="http://schemas.microsoft.com/office/drawing/2014/main" id="{F373ED2F-0A3C-3327-2368-A44C40037986}"/>
              </a:ext>
            </a:extLst>
          </p:cNvPr>
          <p:cNvCxnSpPr>
            <a:cxnSpLocks/>
            <a:stCxn id="9" idx="0"/>
            <a:endCxn id="65" idx="2"/>
          </p:cNvCxnSpPr>
          <p:nvPr/>
        </p:nvCxnSpPr>
        <p:spPr>
          <a:xfrm flipH="1" flipV="1">
            <a:off x="4721123" y="4146066"/>
            <a:ext cx="408" cy="275172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28" descr="Elbow horizontal arrow pointing left (1).">
            <a:extLst>
              <a:ext uri="{FF2B5EF4-FFF2-40B4-BE49-F238E27FC236}">
                <a16:creationId xmlns:a16="http://schemas.microsoft.com/office/drawing/2014/main" id="{40D33D0F-F5CE-2023-CD5C-D11581D69909}"/>
              </a:ext>
            </a:extLst>
          </p:cNvPr>
          <p:cNvCxnSpPr>
            <a:cxnSpLocks/>
            <a:stCxn id="64" idx="3"/>
            <a:endCxn id="29" idx="1"/>
          </p:cNvCxnSpPr>
          <p:nvPr/>
        </p:nvCxnSpPr>
        <p:spPr>
          <a:xfrm>
            <a:off x="4946452" y="3639674"/>
            <a:ext cx="720708" cy="2123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037B7623-745F-3DCE-4368-021E310ED5FF}"/>
              </a:ext>
            </a:extLst>
          </p:cNvPr>
          <p:cNvGrpSpPr/>
          <p:nvPr/>
        </p:nvGrpSpPr>
        <p:grpSpPr>
          <a:xfrm>
            <a:off x="10375046" y="3458591"/>
            <a:ext cx="1644650" cy="734992"/>
            <a:chOff x="10102151" y="2804320"/>
            <a:chExt cx="1644650" cy="734992"/>
          </a:xfrm>
        </p:grpSpPr>
        <p:pic>
          <p:nvPicPr>
            <p:cNvPr id="84" name="Graphic 71" descr="Router resource icon for the Amazon VPC service.&#10;">
              <a:extLst>
                <a:ext uri="{FF2B5EF4-FFF2-40B4-BE49-F238E27FC236}">
                  <a16:creationId xmlns:a16="http://schemas.microsoft.com/office/drawing/2014/main" id="{DC1C818C-1D86-F0D8-C460-8C336954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692605" y="2804320"/>
              <a:ext cx="457200" cy="457200"/>
            </a:xfrm>
            <a:prstGeom prst="rect">
              <a:avLst/>
            </a:prstGeom>
          </p:spPr>
        </p:pic>
        <p:sp>
          <p:nvSpPr>
            <p:cNvPr id="85" name="TextBox 27">
              <a:extLst>
                <a:ext uri="{FF2B5EF4-FFF2-40B4-BE49-F238E27FC236}">
                  <a16:creationId xmlns:a16="http://schemas.microsoft.com/office/drawing/2014/main" id="{7FF144AB-5088-4FBA-E590-262C61969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02151" y="3262313"/>
              <a:ext cx="1644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</p:grpSp>
      <p:cxnSp>
        <p:nvCxnSpPr>
          <p:cNvPr id="100" name="Straight Arrow Connector 77" descr="Down pointing vertical arrow.">
            <a:extLst>
              <a:ext uri="{FF2B5EF4-FFF2-40B4-BE49-F238E27FC236}">
                <a16:creationId xmlns:a16="http://schemas.microsoft.com/office/drawing/2014/main" id="{D6AFE837-C314-9891-6FBD-0287AE493075}"/>
              </a:ext>
            </a:extLst>
          </p:cNvPr>
          <p:cNvCxnSpPr>
            <a:cxnSpLocks/>
            <a:stCxn id="25" idx="0"/>
            <a:endCxn id="85" idx="2"/>
          </p:cNvCxnSpPr>
          <p:nvPr/>
        </p:nvCxnSpPr>
        <p:spPr>
          <a:xfrm flipH="1" flipV="1">
            <a:off x="11197371" y="4193583"/>
            <a:ext cx="3831" cy="489856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54" descr="Right pointing horizontal arrow.">
            <a:extLst>
              <a:ext uri="{FF2B5EF4-FFF2-40B4-BE49-F238E27FC236}">
                <a16:creationId xmlns:a16="http://schemas.microsoft.com/office/drawing/2014/main" id="{502C4FB1-7A2C-13A7-7CC2-A4AFD2D3630F}"/>
              </a:ext>
            </a:extLst>
          </p:cNvPr>
          <p:cNvCxnSpPr>
            <a:cxnSpLocks/>
            <a:stCxn id="35" idx="3"/>
            <a:endCxn id="84" idx="1"/>
          </p:cNvCxnSpPr>
          <p:nvPr/>
        </p:nvCxnSpPr>
        <p:spPr>
          <a:xfrm>
            <a:off x="10580087" y="3684222"/>
            <a:ext cx="385413" cy="2969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" descr="Virtual private cloud (VPC) group.">
            <a:extLst>
              <a:ext uri="{FF2B5EF4-FFF2-40B4-BE49-F238E27FC236}">
                <a16:creationId xmlns:a16="http://schemas.microsoft.com/office/drawing/2014/main" id="{21AB1B3C-B28C-124E-22DE-E879B44507F1}"/>
              </a:ext>
            </a:extLst>
          </p:cNvPr>
          <p:cNvGrpSpPr/>
          <p:nvPr/>
        </p:nvGrpSpPr>
        <p:grpSpPr>
          <a:xfrm>
            <a:off x="3320558" y="1855983"/>
            <a:ext cx="8412733" cy="3648959"/>
            <a:chOff x="2620333" y="2618864"/>
            <a:chExt cx="6639954" cy="3648959"/>
          </a:xfrm>
        </p:grpSpPr>
        <p:sp>
          <p:nvSpPr>
            <p:cNvPr id="6" name="Rectangle 69">
              <a:extLst>
                <a:ext uri="{FF2B5EF4-FFF2-40B4-BE49-F238E27FC236}">
                  <a16:creationId xmlns:a16="http://schemas.microsoft.com/office/drawing/2014/main" id="{CE9E2E9F-9513-329B-9F23-0247F2775F2C}"/>
                </a:ext>
              </a:extLst>
            </p:cNvPr>
            <p:cNvSpPr/>
            <p:nvPr/>
          </p:nvSpPr>
          <p:spPr>
            <a:xfrm>
              <a:off x="2623531" y="2618864"/>
              <a:ext cx="6636756" cy="3648959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10" name="Graphic 70" descr="VPC group icon. ">
              <a:extLst>
                <a:ext uri="{FF2B5EF4-FFF2-40B4-BE49-F238E27FC236}">
                  <a16:creationId xmlns:a16="http://schemas.microsoft.com/office/drawing/2014/main" id="{BC6E1DF9-5D82-F67A-C8A7-18E635E7F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/>
            <a:stretch/>
          </p:blipFill>
          <p:spPr>
            <a:xfrm>
              <a:off x="2620333" y="2626232"/>
              <a:ext cx="300714" cy="381000"/>
            </a:xfrm>
            <a:prstGeom prst="rect">
              <a:avLst/>
            </a:prstGeom>
          </p:spPr>
        </p:pic>
      </p:grpSp>
      <p:cxnSp>
        <p:nvCxnSpPr>
          <p:cNvPr id="103" name="Straight Arrow Connector 55" descr="Left pointing horizontal arrow. ">
            <a:extLst>
              <a:ext uri="{FF2B5EF4-FFF2-40B4-BE49-F238E27FC236}">
                <a16:creationId xmlns:a16="http://schemas.microsoft.com/office/drawing/2014/main" id="{7D800529-48CE-EBCD-C356-CAA81560EB40}"/>
              </a:ext>
            </a:extLst>
          </p:cNvPr>
          <p:cNvCxnSpPr>
            <a:cxnSpLocks/>
            <a:stCxn id="53" idx="3"/>
            <a:endCxn id="9" idx="1"/>
          </p:cNvCxnSpPr>
          <p:nvPr/>
        </p:nvCxnSpPr>
        <p:spPr>
          <a:xfrm>
            <a:off x="3124767" y="4647596"/>
            <a:ext cx="1368164" cy="2242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77" descr="Down pointing vertical arrow.">
            <a:extLst>
              <a:ext uri="{FF2B5EF4-FFF2-40B4-BE49-F238E27FC236}">
                <a16:creationId xmlns:a16="http://schemas.microsoft.com/office/drawing/2014/main" id="{91C14CC5-6686-AC11-BC3E-A25B5C521D85}"/>
              </a:ext>
            </a:extLst>
          </p:cNvPr>
          <p:cNvCxnSpPr>
            <a:cxnSpLocks/>
            <a:stCxn id="52" idx="0"/>
            <a:endCxn id="37" idx="2"/>
          </p:cNvCxnSpPr>
          <p:nvPr/>
        </p:nvCxnSpPr>
        <p:spPr>
          <a:xfrm flipH="1" flipV="1">
            <a:off x="4726402" y="5156230"/>
            <a:ext cx="2000" cy="452806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C4B4DD-35A4-1589-0AE1-5EA5185E9490}"/>
              </a:ext>
            </a:extLst>
          </p:cNvPr>
          <p:cNvGrpSpPr/>
          <p:nvPr/>
        </p:nvGrpSpPr>
        <p:grpSpPr>
          <a:xfrm>
            <a:off x="6728386" y="4116486"/>
            <a:ext cx="1676871" cy="769187"/>
            <a:chOff x="7752157" y="3526706"/>
            <a:chExt cx="2268537" cy="1040586"/>
          </a:xfrm>
        </p:grpSpPr>
        <p:pic>
          <p:nvPicPr>
            <p:cNvPr id="12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5F4C615C-10A9-0806-7357-8A7D19D7BC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/>
          </p:blipFill>
          <p:spPr bwMode="auto">
            <a:xfrm>
              <a:off x="8512569" y="3526706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26EB6022-8866-1FE6-E4F0-14F13ABE3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2157" y="4290293"/>
              <a:ext cx="22685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 err="1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BastionHost</a:t>
              </a:r>
              <a:endPara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Graphic 21" descr="Amazon Route 53 service icon.">
            <a:extLst>
              <a:ext uri="{FF2B5EF4-FFF2-40B4-BE49-F238E27FC236}">
                <a16:creationId xmlns:a16="http://schemas.microsoft.com/office/drawing/2014/main" id="{D8EF6FF9-C71A-F1ED-66EF-4B2141F51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2214314" y="3203632"/>
            <a:ext cx="461335" cy="46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B63B351-E4EA-9652-C8AA-9C54AA3FCD17}"/>
              </a:ext>
            </a:extLst>
          </p:cNvPr>
          <p:cNvGrpSpPr/>
          <p:nvPr/>
        </p:nvGrpSpPr>
        <p:grpSpPr>
          <a:xfrm>
            <a:off x="4061192" y="2460866"/>
            <a:ext cx="1313319" cy="751661"/>
            <a:chOff x="3562414" y="4558009"/>
            <a:chExt cx="1313319" cy="751661"/>
          </a:xfrm>
        </p:grpSpPr>
        <p:pic>
          <p:nvPicPr>
            <p:cNvPr id="18" name="Graphic 36" descr="Application Load Balancer resource icon for the Elastic Load Balancing service.">
              <a:extLst>
                <a:ext uri="{FF2B5EF4-FFF2-40B4-BE49-F238E27FC236}">
                  <a16:creationId xmlns:a16="http://schemas.microsoft.com/office/drawing/2014/main" id="{1A3184D9-96A2-8BE7-382F-8D08D4831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979798" y="4558009"/>
              <a:ext cx="457200" cy="457200"/>
            </a:xfrm>
            <a:prstGeom prst="rect">
              <a:avLst/>
            </a:prstGeom>
          </p:spPr>
        </p:pic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0B8FB79-ADAF-5108-D20C-067A05F457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2414" y="5032671"/>
              <a:ext cx="13133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ALB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2EC73AC-53C5-EF88-CEAE-16EA06DC4558}"/>
              </a:ext>
            </a:extLst>
          </p:cNvPr>
          <p:cNvGrpSpPr/>
          <p:nvPr/>
        </p:nvGrpSpPr>
        <p:grpSpPr>
          <a:xfrm>
            <a:off x="328873" y="2999279"/>
            <a:ext cx="1105263" cy="1104153"/>
            <a:chOff x="378846" y="2845656"/>
            <a:chExt cx="1781613" cy="1779824"/>
          </a:xfrm>
        </p:grpSpPr>
        <p:pic>
          <p:nvPicPr>
            <p:cNvPr id="28" name="Graphic 23" descr="Users resource icon for the General Icons category.">
              <a:extLst>
                <a:ext uri="{FF2B5EF4-FFF2-40B4-BE49-F238E27FC236}">
                  <a16:creationId xmlns:a16="http://schemas.microsoft.com/office/drawing/2014/main" id="{FFECB2B3-45A0-E05B-C006-A5C3D9863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rcRect/>
            <a:stretch/>
          </p:blipFill>
          <p:spPr bwMode="auto">
            <a:xfrm flipH="1">
              <a:off x="538726" y="2845656"/>
              <a:ext cx="1399885" cy="1399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Box 40">
              <a:extLst>
                <a:ext uri="{FF2B5EF4-FFF2-40B4-BE49-F238E27FC236}">
                  <a16:creationId xmlns:a16="http://schemas.microsoft.com/office/drawing/2014/main" id="{CD66A4E3-1684-8FB6-31AA-D65FD68163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846" y="4348481"/>
              <a:ext cx="178161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Users</a:t>
              </a:r>
            </a:p>
          </p:txBody>
        </p:sp>
      </p:grpSp>
      <p:cxnSp>
        <p:nvCxnSpPr>
          <p:cNvPr id="39" name="Straight Arrow Connector 54" descr="Right pointing horizontal arrow.">
            <a:extLst>
              <a:ext uri="{FF2B5EF4-FFF2-40B4-BE49-F238E27FC236}">
                <a16:creationId xmlns:a16="http://schemas.microsoft.com/office/drawing/2014/main" id="{BD69B4AC-5635-DE2C-E998-4A46847DC1D4}"/>
              </a:ext>
            </a:extLst>
          </p:cNvPr>
          <p:cNvCxnSpPr>
            <a:cxnSpLocks/>
            <a:stCxn id="28" idx="1"/>
            <a:endCxn id="15" idx="1"/>
          </p:cNvCxnSpPr>
          <p:nvPr/>
        </p:nvCxnSpPr>
        <p:spPr>
          <a:xfrm>
            <a:off x="1296508" y="3433504"/>
            <a:ext cx="917806" cy="796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25" descr="Elbow horizontal arrow pointing right (2).">
            <a:extLst>
              <a:ext uri="{FF2B5EF4-FFF2-40B4-BE49-F238E27FC236}">
                <a16:creationId xmlns:a16="http://schemas.microsoft.com/office/drawing/2014/main" id="{7FC80623-1393-74FE-1196-87EB64B1C3CD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2675649" y="2689466"/>
            <a:ext cx="1802927" cy="744834"/>
          </a:xfrm>
          <a:prstGeom prst="bentConnector3">
            <a:avLst>
              <a:gd name="adj1" fmla="val 18364"/>
            </a:avLst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54" descr="Right pointing horizontal arrow.">
            <a:extLst>
              <a:ext uri="{FF2B5EF4-FFF2-40B4-BE49-F238E27FC236}">
                <a16:creationId xmlns:a16="http://schemas.microsoft.com/office/drawing/2014/main" id="{B8CD27BC-BDC9-0590-0BF5-963928DE294E}"/>
              </a:ext>
            </a:extLst>
          </p:cNvPr>
          <p:cNvCxnSpPr>
            <a:cxnSpLocks/>
          </p:cNvCxnSpPr>
          <p:nvPr/>
        </p:nvCxnSpPr>
        <p:spPr>
          <a:xfrm>
            <a:off x="4926723" y="2689466"/>
            <a:ext cx="75091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B3C4CA-AA33-FBAF-AC9E-C0E7C9DA0653}"/>
              </a:ext>
            </a:extLst>
          </p:cNvPr>
          <p:cNvSpPr txBox="1"/>
          <p:nvPr/>
        </p:nvSpPr>
        <p:spPr>
          <a:xfrm>
            <a:off x="4100443" y="618851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511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82197" y="646637"/>
            <a:ext cx="510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AWS</a:t>
            </a:r>
            <a:endParaRPr lang="ko-KR" altLang="en-US" sz="1200" b="1" dirty="0">
              <a:solidFill>
                <a:srgbClr val="04242E"/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72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4242E"/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2490700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7582160" y="3368311"/>
            <a:ext cx="2023522" cy="938707"/>
            <a:chOff x="7810997" y="2118002"/>
            <a:chExt cx="2243137" cy="1040586"/>
          </a:xfrm>
        </p:grpSpPr>
        <p:pic>
          <p:nvPicPr>
            <p:cNvPr id="21" name="Graphic 6" descr="Amazon Relational Database Service (Amazon RDS) service icon.">
              <a:extLst>
                <a:ext uri="{FF2B5EF4-FFF2-40B4-BE49-F238E27FC236}">
                  <a16:creationId xmlns:a16="http://schemas.microsoft.com/office/drawing/2014/main" id="{9FC6C023-BFA8-421E-9385-3F03F9615E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8560297" y="2118002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B2F40359-8FCE-4878-B815-DC679287F3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0997" y="2881589"/>
              <a:ext cx="22431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RDS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E1E9EE-E119-525F-40E3-1E2449F54BB1}"/>
              </a:ext>
            </a:extLst>
          </p:cNvPr>
          <p:cNvGrpSpPr/>
          <p:nvPr/>
        </p:nvGrpSpPr>
        <p:grpSpPr>
          <a:xfrm>
            <a:off x="2585792" y="3131482"/>
            <a:ext cx="2044066" cy="1252796"/>
            <a:chOff x="3166544" y="2034141"/>
            <a:chExt cx="2044066" cy="1252796"/>
          </a:xfrm>
        </p:grpSpPr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4377CBB8-9F1C-B24F-97FD-8115D48C43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9362" y="2034141"/>
              <a:ext cx="7675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 err="1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FastAPI</a:t>
              </a:r>
              <a:endPara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F68A603-88C3-F3A1-5B91-30C0656286E2}"/>
                </a:ext>
              </a:extLst>
            </p:cNvPr>
            <p:cNvGrpSpPr/>
            <p:nvPr/>
          </p:nvGrpSpPr>
          <p:grpSpPr>
            <a:xfrm>
              <a:off x="3166544" y="2034962"/>
              <a:ext cx="2044066" cy="1251975"/>
              <a:chOff x="5961911" y="2338250"/>
              <a:chExt cx="2044066" cy="1251975"/>
            </a:xfrm>
          </p:grpSpPr>
          <p:pic>
            <p:nvPicPr>
              <p:cNvPr id="32" name="Graphic 14" descr="AWS Fargate service icon.">
                <a:extLst>
                  <a:ext uri="{FF2B5EF4-FFF2-40B4-BE49-F238E27FC236}">
                    <a16:creationId xmlns:a16="http://schemas.microsoft.com/office/drawing/2014/main" id="{45271EEE-03CC-477A-AAA4-1F30FE90C6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5962437" y="2346935"/>
                <a:ext cx="508028" cy="496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Rectangle 58">
                <a:extLst>
                  <a:ext uri="{FF2B5EF4-FFF2-40B4-BE49-F238E27FC236}">
                    <a16:creationId xmlns:a16="http://schemas.microsoft.com/office/drawing/2014/main" id="{C9AA1048-CF2C-46E7-882C-FF264E8E2FDF}"/>
                  </a:ext>
                </a:extLst>
              </p:cNvPr>
              <p:cNvSpPr/>
              <p:nvPr/>
            </p:nvSpPr>
            <p:spPr>
              <a:xfrm>
                <a:off x="5961911" y="2338250"/>
                <a:ext cx="2044066" cy="1251975"/>
              </a:xfrm>
              <a:prstGeom prst="rect">
                <a:avLst/>
              </a:prstGeom>
              <a:noFill/>
              <a:ln w="15875">
                <a:solidFill>
                  <a:srgbClr val="ED7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그룹 45"/>
          <p:cNvGrpSpPr/>
          <p:nvPr/>
        </p:nvGrpSpPr>
        <p:grpSpPr>
          <a:xfrm>
            <a:off x="2847864" y="3420397"/>
            <a:ext cx="1527390" cy="764707"/>
            <a:chOff x="6013327" y="2927210"/>
            <a:chExt cx="2114990" cy="1084475"/>
          </a:xfrm>
        </p:grpSpPr>
        <p:pic>
          <p:nvPicPr>
            <p:cNvPr id="47" name="Graphic 79" descr="Container 1 resource icon for the Amazon ECS service.">
              <a:extLst>
                <a:ext uri="{FF2B5EF4-FFF2-40B4-BE49-F238E27FC236}">
                  <a16:creationId xmlns:a16="http://schemas.microsoft.com/office/drawing/2014/main" id="{1153087F-1BE2-4F50-AC62-5D2F3E9EA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63114" y="2927210"/>
              <a:ext cx="815417" cy="815418"/>
            </a:xfrm>
            <a:prstGeom prst="rect">
              <a:avLst/>
            </a:prstGeom>
          </p:spPr>
        </p:pic>
        <p:sp>
          <p:nvSpPr>
            <p:cNvPr id="48" name="TextBox 25">
              <a:extLst>
                <a:ext uri="{FF2B5EF4-FFF2-40B4-BE49-F238E27FC236}">
                  <a16:creationId xmlns:a16="http://schemas.microsoft.com/office/drawing/2014/main" id="{0FA34907-DF27-4FCF-82E2-5D01E7F384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3327" y="3618857"/>
              <a:ext cx="2114990" cy="392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Container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777EE4C-37F5-1ADD-0F8A-012E9300D193}"/>
              </a:ext>
            </a:extLst>
          </p:cNvPr>
          <p:cNvGrpSpPr/>
          <p:nvPr/>
        </p:nvGrpSpPr>
        <p:grpSpPr>
          <a:xfrm>
            <a:off x="6096000" y="3496597"/>
            <a:ext cx="1362074" cy="722662"/>
            <a:chOff x="3505598" y="5473335"/>
            <a:chExt cx="1362074" cy="722662"/>
          </a:xfrm>
        </p:grpSpPr>
        <p:pic>
          <p:nvPicPr>
            <p:cNvPr id="44" name="Graphic 13" descr="Lambda function resource icon for the AWS Lambda service icon.">
              <a:extLst>
                <a:ext uri="{FF2B5EF4-FFF2-40B4-BE49-F238E27FC236}">
                  <a16:creationId xmlns:a16="http://schemas.microsoft.com/office/drawing/2014/main" id="{DE45F4C5-1F10-A851-DE03-92A6A97A4F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3959803" y="5473335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Box 17">
              <a:extLst>
                <a:ext uri="{FF2B5EF4-FFF2-40B4-BE49-F238E27FC236}">
                  <a16:creationId xmlns:a16="http://schemas.microsoft.com/office/drawing/2014/main" id="{99D52F6D-58E6-5E8F-B30C-8CAD65E3AF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598" y="5918998"/>
              <a:ext cx="136207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Lambda function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17E2B3-1ABE-1752-2C08-66F80E8B9A24}"/>
              </a:ext>
            </a:extLst>
          </p:cNvPr>
          <p:cNvGrpSpPr/>
          <p:nvPr/>
        </p:nvGrpSpPr>
        <p:grpSpPr>
          <a:xfrm>
            <a:off x="4784059" y="3482254"/>
            <a:ext cx="1373188" cy="708799"/>
            <a:chOff x="1805363" y="4218968"/>
            <a:chExt cx="1373188" cy="708799"/>
          </a:xfrm>
        </p:grpSpPr>
        <p:pic>
          <p:nvPicPr>
            <p:cNvPr id="14" name="Graphic 42" descr="Queue resource icon for the Amazon SQS service.">
              <a:extLst>
                <a:ext uri="{FF2B5EF4-FFF2-40B4-BE49-F238E27FC236}">
                  <a16:creationId xmlns:a16="http://schemas.microsoft.com/office/drawing/2014/main" id="{52BDBBD7-30A5-78E8-CA60-3E8DCD34C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64063" y="4218968"/>
              <a:ext cx="457200" cy="457200"/>
            </a:xfrm>
            <a:prstGeom prst="rect">
              <a:avLst/>
            </a:prstGeom>
          </p:spPr>
        </p:pic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1783AE71-FB56-62AC-C226-2C795D9926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5363" y="4650768"/>
              <a:ext cx="13731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Queue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831454-D946-25A5-B678-424CEAD40238}"/>
              </a:ext>
            </a:extLst>
          </p:cNvPr>
          <p:cNvGrpSpPr/>
          <p:nvPr/>
        </p:nvGrpSpPr>
        <p:grpSpPr>
          <a:xfrm>
            <a:off x="6346420" y="1996468"/>
            <a:ext cx="861233" cy="922318"/>
            <a:chOff x="848456" y="3172056"/>
            <a:chExt cx="1418501" cy="1484628"/>
          </a:xfrm>
        </p:grpSpPr>
        <p:pic>
          <p:nvPicPr>
            <p:cNvPr id="17" name="Graphic 10" descr="Servers resource icon for the General Icons category.">
              <a:extLst>
                <a:ext uri="{FF2B5EF4-FFF2-40B4-BE49-F238E27FC236}">
                  <a16:creationId xmlns:a16="http://schemas.microsoft.com/office/drawing/2014/main" id="{072F4AF2-14C5-F312-0449-F3EB31BE05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 bwMode="auto">
            <a:xfrm>
              <a:off x="1019301" y="3172056"/>
              <a:ext cx="1076810" cy="1076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F4FDE22A-59CA-12EF-C68D-B66971A601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8456" y="4260349"/>
              <a:ext cx="1418501" cy="396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Riot Server</a:t>
              </a:r>
            </a:p>
          </p:txBody>
        </p:sp>
      </p:grpSp>
      <p:cxnSp>
        <p:nvCxnSpPr>
          <p:cNvPr id="19" name="Straight Arrow Connector 54" descr="Right pointing horizontal arrow.">
            <a:extLst>
              <a:ext uri="{FF2B5EF4-FFF2-40B4-BE49-F238E27FC236}">
                <a16:creationId xmlns:a16="http://schemas.microsoft.com/office/drawing/2014/main" id="{5675F480-2981-5457-92E0-A27614724BE3}"/>
              </a:ext>
            </a:extLst>
          </p:cNvPr>
          <p:cNvCxnSpPr>
            <a:cxnSpLocks/>
            <a:stCxn id="47" idx="3"/>
            <a:endCxn id="14" idx="1"/>
          </p:cNvCxnSpPr>
          <p:nvPr/>
        </p:nvCxnSpPr>
        <p:spPr>
          <a:xfrm>
            <a:off x="3905996" y="3707889"/>
            <a:ext cx="1336763" cy="2965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54" descr="Right pointing horizontal arrow.">
            <a:extLst>
              <a:ext uri="{FF2B5EF4-FFF2-40B4-BE49-F238E27FC236}">
                <a16:creationId xmlns:a16="http://schemas.microsoft.com/office/drawing/2014/main" id="{C14938D0-C975-7DE2-0E19-2381377D1C30}"/>
              </a:ext>
            </a:extLst>
          </p:cNvPr>
          <p:cNvCxnSpPr>
            <a:cxnSpLocks/>
            <a:stCxn id="14" idx="3"/>
            <a:endCxn id="44" idx="1"/>
          </p:cNvCxnSpPr>
          <p:nvPr/>
        </p:nvCxnSpPr>
        <p:spPr>
          <a:xfrm>
            <a:off x="5699959" y="3710854"/>
            <a:ext cx="850246" cy="14343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2" descr="Double pointing horizontal arrow.">
            <a:extLst>
              <a:ext uri="{FF2B5EF4-FFF2-40B4-BE49-F238E27FC236}">
                <a16:creationId xmlns:a16="http://schemas.microsoft.com/office/drawing/2014/main" id="{50C7D257-FB6A-CD4D-4025-924976BE7053}"/>
              </a:ext>
            </a:extLst>
          </p:cNvPr>
          <p:cNvCxnSpPr>
            <a:cxnSpLocks/>
            <a:stCxn id="44" idx="3"/>
            <a:endCxn id="21" idx="1"/>
          </p:cNvCxnSpPr>
          <p:nvPr/>
        </p:nvCxnSpPr>
        <p:spPr>
          <a:xfrm flipV="1">
            <a:off x="7007405" y="3712009"/>
            <a:ext cx="1250695" cy="13188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74" descr="Up and down pointing vertical arrow.">
            <a:extLst>
              <a:ext uri="{FF2B5EF4-FFF2-40B4-BE49-F238E27FC236}">
                <a16:creationId xmlns:a16="http://schemas.microsoft.com/office/drawing/2014/main" id="{F1CBAEC3-2A2E-18BD-202E-19D718FCF61B}"/>
              </a:ext>
            </a:extLst>
          </p:cNvPr>
          <p:cNvCxnSpPr>
            <a:cxnSpLocks/>
            <a:stCxn id="44" idx="0"/>
            <a:endCxn id="18" idx="2"/>
          </p:cNvCxnSpPr>
          <p:nvPr/>
        </p:nvCxnSpPr>
        <p:spPr>
          <a:xfrm flipH="1" flipV="1">
            <a:off x="6777037" y="2918786"/>
            <a:ext cx="1768" cy="577811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F7CCCE91-2C95-1AC3-F210-D51C1FE1BA28}"/>
              </a:ext>
            </a:extLst>
          </p:cNvPr>
          <p:cNvCxnSpPr>
            <a:cxnSpLocks/>
            <a:stCxn id="48" idx="2"/>
            <a:endCxn id="22" idx="2"/>
          </p:cNvCxnSpPr>
          <p:nvPr/>
        </p:nvCxnSpPr>
        <p:spPr>
          <a:xfrm rot="16200000" flipH="1">
            <a:off x="6041783" y="1754880"/>
            <a:ext cx="121914" cy="4982362"/>
          </a:xfrm>
          <a:prstGeom prst="bentConnector3">
            <a:avLst>
              <a:gd name="adj1" fmla="val 56096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850B84E-E4D6-CAFF-A6E7-C8D73B51CC75}"/>
              </a:ext>
            </a:extLst>
          </p:cNvPr>
          <p:cNvSpPr txBox="1"/>
          <p:nvPr/>
        </p:nvSpPr>
        <p:spPr>
          <a:xfrm>
            <a:off x="4100443" y="618851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442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82197" y="646637"/>
            <a:ext cx="510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72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4242E"/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2462030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76859" y="1139985"/>
            <a:ext cx="10515600" cy="754130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DB Migration</a:t>
            </a:r>
            <a:endParaRPr lang="ko-KR" altLang="en-US" sz="4000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0" y="2103126"/>
            <a:ext cx="849383" cy="932734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917" y="2256301"/>
            <a:ext cx="1704036" cy="68161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912679" y="2309262"/>
            <a:ext cx="849384" cy="1070647"/>
            <a:chOff x="6507299" y="3423834"/>
            <a:chExt cx="1785463" cy="2497259"/>
          </a:xfrm>
        </p:grpSpPr>
        <p:pic>
          <p:nvPicPr>
            <p:cNvPr id="21" name="Graphic 119" descr="SDK resource icon for the General Icons category.">
              <a:extLst>
                <a:ext uri="{FF2B5EF4-FFF2-40B4-BE49-F238E27FC236}">
                  <a16:creationId xmlns:a16="http://schemas.microsoft.com/office/drawing/2014/main" id="{6E9DE789-1163-44CF-AF26-EC7F6657A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89813" y="3423834"/>
              <a:ext cx="1420436" cy="1420436"/>
            </a:xfrm>
            <a:prstGeom prst="rect">
              <a:avLst/>
            </a:prstGeom>
          </p:spPr>
        </p:pic>
        <p:sp>
          <p:nvSpPr>
            <p:cNvPr id="22" name="TextBox 42">
              <a:extLst>
                <a:ext uri="{FF2B5EF4-FFF2-40B4-BE49-F238E27FC236}">
                  <a16:creationId xmlns:a16="http://schemas.microsoft.com/office/drawing/2014/main" id="{9BB931E5-A181-4C3D-9426-9E5E67B674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7299" y="4844270"/>
              <a:ext cx="1785463" cy="1076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Alembic Version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9519655" y="2385779"/>
            <a:ext cx="1360399" cy="794561"/>
            <a:chOff x="8793317" y="3346018"/>
            <a:chExt cx="2243137" cy="1213895"/>
          </a:xfrm>
        </p:grpSpPr>
        <p:pic>
          <p:nvPicPr>
            <p:cNvPr id="24" name="Graphic 6" descr="Amazon Relational Database Service (Amazon RDS) service icon.">
              <a:extLst>
                <a:ext uri="{FF2B5EF4-FFF2-40B4-BE49-F238E27FC236}">
                  <a16:creationId xmlns:a16="http://schemas.microsoft.com/office/drawing/2014/main" id="{9FC6C023-BFA8-421E-9385-3F03F9615E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 bwMode="auto">
            <a:xfrm>
              <a:off x="9533886" y="3346018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9">
              <a:extLst>
                <a:ext uri="{FF2B5EF4-FFF2-40B4-BE49-F238E27FC236}">
                  <a16:creationId xmlns:a16="http://schemas.microsoft.com/office/drawing/2014/main" id="{B2F40359-8FCE-4878-B815-DC679287F3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93317" y="4160237"/>
              <a:ext cx="2243137" cy="399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RDS</a:t>
              </a:r>
            </a:p>
          </p:txBody>
        </p:sp>
      </p:grpSp>
      <p:cxnSp>
        <p:nvCxnSpPr>
          <p:cNvPr id="12" name="직선 화살표 연결선 11"/>
          <p:cNvCxnSpPr>
            <a:cxnSpLocks/>
            <a:stCxn id="7" idx="3"/>
            <a:endCxn id="8" idx="1"/>
          </p:cNvCxnSpPr>
          <p:nvPr/>
        </p:nvCxnSpPr>
        <p:spPr>
          <a:xfrm>
            <a:off x="1408373" y="2569493"/>
            <a:ext cx="1814544" cy="27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cxnSpLocks/>
            <a:stCxn id="8" idx="3"/>
            <a:endCxn id="21" idx="1"/>
          </p:cNvCxnSpPr>
          <p:nvPr/>
        </p:nvCxnSpPr>
        <p:spPr>
          <a:xfrm>
            <a:off x="4926953" y="2597108"/>
            <a:ext cx="2072552" cy="16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  <a:stCxn id="21" idx="3"/>
            <a:endCxn id="24" idx="1"/>
          </p:cNvCxnSpPr>
          <p:nvPr/>
        </p:nvCxnSpPr>
        <p:spPr>
          <a:xfrm>
            <a:off x="7675238" y="2613753"/>
            <a:ext cx="2293551" cy="21412"/>
          </a:xfrm>
          <a:prstGeom prst="straightConnector1">
            <a:avLst/>
          </a:prstGeom>
          <a:ln>
            <a:solidFill>
              <a:srgbClr val="0429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9">
            <a:extLst>
              <a:ext uri="{FF2B5EF4-FFF2-40B4-BE49-F238E27FC236}">
                <a16:creationId xmlns:a16="http://schemas.microsoft.com/office/drawing/2014/main" id="{B2F40359-8FCE-4878-B815-DC679287F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540" y="2704849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Relation mapping</a:t>
            </a: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B2F40359-8FCE-4878-B815-DC679287F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5636" y="2192410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Table 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Autogenerate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9">
            <a:extLst>
              <a:ext uri="{FF2B5EF4-FFF2-40B4-BE49-F238E27FC236}">
                <a16:creationId xmlns:a16="http://schemas.microsoft.com/office/drawing/2014/main" id="{B2F40359-8FCE-4878-B815-DC679287F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1478" y="2758097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Table Version Up/Down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741441D-B978-69F5-3F2F-58C1263A73B4}"/>
              </a:ext>
            </a:extLst>
          </p:cNvPr>
          <p:cNvGraphicFramePr>
            <a:graphicFrameLocks noGrp="1"/>
          </p:cNvGraphicFramePr>
          <p:nvPr/>
        </p:nvGraphicFramePr>
        <p:xfrm>
          <a:off x="446030" y="3988891"/>
          <a:ext cx="11299940" cy="26073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5090">
                  <a:extLst>
                    <a:ext uri="{9D8B030D-6E8A-4147-A177-3AD203B41FA5}">
                      <a16:colId xmlns:a16="http://schemas.microsoft.com/office/drawing/2014/main" val="3440273982"/>
                    </a:ext>
                  </a:extLst>
                </a:gridCol>
                <a:gridCol w="8324850">
                  <a:extLst>
                    <a:ext uri="{9D8B030D-6E8A-4147-A177-3AD203B41FA5}">
                      <a16:colId xmlns:a16="http://schemas.microsoft.com/office/drawing/2014/main" val="3022737400"/>
                    </a:ext>
                  </a:extLst>
                </a:gridCol>
              </a:tblGrid>
              <a:tr h="3724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Alembic 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7643"/>
                  </a:ext>
                </a:extLst>
              </a:tr>
              <a:tr h="3724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060ccd07_add_riot_table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Riot API Key </a:t>
                      </a:r>
                      <a:r>
                        <a:rPr lang="ko-KR" altLang="en-US" sz="1600" dirty="0"/>
                        <a:t>선점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호출시간 제어하기 위해 생성된 테이블입니다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769670"/>
                  </a:ext>
                </a:extLst>
              </a:tr>
              <a:tr h="3724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0d57079_fix_league_user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League</a:t>
                      </a:r>
                      <a:r>
                        <a:rPr lang="ko-KR" altLang="en-US" sz="1600" dirty="0"/>
                        <a:t>와 </a:t>
                      </a:r>
                      <a:r>
                        <a:rPr lang="en-US" altLang="ko-KR" sz="1600" dirty="0" err="1"/>
                        <a:t>users_leagues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의 </a:t>
                      </a:r>
                      <a:r>
                        <a:rPr lang="ko-KR" altLang="en-US" sz="1600" dirty="0" err="1"/>
                        <a:t>필드를변경합니다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076149"/>
                  </a:ext>
                </a:extLst>
              </a:tr>
              <a:tr h="3724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4db5e2a_request_table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FastAPI</a:t>
                      </a:r>
                      <a:r>
                        <a:rPr lang="ko-KR" altLang="en-US" sz="1600" dirty="0"/>
                        <a:t>의 </a:t>
                      </a:r>
                      <a:r>
                        <a:rPr lang="en-US" altLang="ko-KR" sz="1600" dirty="0"/>
                        <a:t>Request</a:t>
                      </a:r>
                      <a:r>
                        <a:rPr lang="ko-KR" altLang="en-US" sz="1600" dirty="0"/>
                        <a:t>와 </a:t>
                      </a:r>
                      <a:r>
                        <a:rPr lang="en-US" altLang="ko-KR" sz="1600" dirty="0"/>
                        <a:t>Task </a:t>
                      </a:r>
                      <a:r>
                        <a:rPr lang="ko-KR" altLang="en-US" sz="1600" dirty="0"/>
                        <a:t>를 제어하기 위해 생성된 테이블입니다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7218"/>
                  </a:ext>
                </a:extLst>
              </a:tr>
              <a:tr h="3724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A83bfc7_fix_leagues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Users_leagues</a:t>
                      </a:r>
                      <a:r>
                        <a:rPr lang="ko-KR" altLang="en-US" sz="1600" dirty="0"/>
                        <a:t> 테이블을 생성하며 </a:t>
                      </a:r>
                      <a:r>
                        <a:rPr lang="en-US" altLang="ko-KR" sz="1600" dirty="0"/>
                        <a:t>league</a:t>
                      </a:r>
                      <a:r>
                        <a:rPr lang="ko-KR" altLang="en-US" sz="1600" dirty="0"/>
                        <a:t>의 </a:t>
                      </a:r>
                      <a:r>
                        <a:rPr lang="ko-KR" altLang="en-US" sz="1600" dirty="0" err="1"/>
                        <a:t>필드를정규화</a:t>
                      </a:r>
                      <a:r>
                        <a:rPr lang="ko-KR" altLang="en-US" sz="1600" dirty="0"/>
                        <a:t> 합니다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808045"/>
                  </a:ext>
                </a:extLst>
              </a:tr>
              <a:tr h="3724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E2753dc_init_table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Matches,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users </a:t>
                      </a:r>
                      <a:r>
                        <a:rPr lang="ko-KR" altLang="en-US" sz="1600" dirty="0"/>
                        <a:t>테이블과 </a:t>
                      </a:r>
                      <a:r>
                        <a:rPr lang="en-US" altLang="ko-KR" sz="1600" dirty="0" err="1"/>
                        <a:t>users_matches</a:t>
                      </a:r>
                      <a:r>
                        <a:rPr lang="en-US" altLang="ko-KR" sz="1600" dirty="0"/>
                        <a:t> N:M </a:t>
                      </a:r>
                      <a:r>
                        <a:rPr lang="ko-KR" altLang="en-US" sz="1600" dirty="0"/>
                        <a:t>테이블을 생성합니다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782475"/>
                  </a:ext>
                </a:extLst>
              </a:tr>
              <a:tr h="3724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Ed921c9_fix_users_add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League,users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테이블과 </a:t>
                      </a:r>
                      <a:r>
                        <a:rPr lang="en-US" altLang="ko-KR" sz="1600" dirty="0"/>
                        <a:t>league N:M </a:t>
                      </a:r>
                      <a:r>
                        <a:rPr lang="ko-KR" altLang="en-US" sz="1600" dirty="0"/>
                        <a:t>테이블 생성합니다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4183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07D948D-3438-6EFA-A344-256A7B7054E3}"/>
              </a:ext>
            </a:extLst>
          </p:cNvPr>
          <p:cNvSpPr txBox="1"/>
          <p:nvPr/>
        </p:nvSpPr>
        <p:spPr>
          <a:xfrm>
            <a:off x="4100443" y="618851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92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82197" y="646637"/>
            <a:ext cx="510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342120" y="628011"/>
            <a:ext cx="1180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2462030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76859" y="979498"/>
            <a:ext cx="10515600" cy="754130"/>
          </a:xfrm>
        </p:spPr>
        <p:txBody>
          <a:bodyPr>
            <a:normAutofit/>
          </a:bodyPr>
          <a:lstStyle/>
          <a:p>
            <a:r>
              <a:rPr lang="en-US" altLang="ko-KR" sz="3200" dirty="0" err="1"/>
              <a:t>Matche</a:t>
            </a:r>
            <a:r>
              <a:rPr lang="en-US" altLang="ko-KR" sz="3200" dirty="0"/>
              <a:t> Database</a:t>
            </a:r>
            <a:endParaRPr lang="ko-KR" altLang="en-US" sz="3200" dirty="0"/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7" y="2511966"/>
            <a:ext cx="3605056" cy="2907946"/>
          </a:xfr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15"/>
          <a:stretch/>
        </p:blipFill>
        <p:spPr>
          <a:xfrm>
            <a:off x="4401942" y="3342918"/>
            <a:ext cx="3200907" cy="75008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00" y="2147409"/>
            <a:ext cx="3760541" cy="36370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04741" y="2068091"/>
            <a:ext cx="175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Matches Table</a:t>
            </a:r>
            <a:endParaRPr lang="ko-KR" alt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9413935" y="1595562"/>
            <a:ext cx="144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Users Table</a:t>
            </a:r>
            <a:endParaRPr lang="ko-KR" alt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5107663" y="2734037"/>
            <a:ext cx="178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Users Matches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D2DE7-6932-07FD-BD78-30DFC68382BB}"/>
              </a:ext>
            </a:extLst>
          </p:cNvPr>
          <p:cNvSpPr txBox="1"/>
          <p:nvPr/>
        </p:nvSpPr>
        <p:spPr>
          <a:xfrm>
            <a:off x="4100443" y="618851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768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82197" y="646637"/>
            <a:ext cx="510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342120" y="628011"/>
            <a:ext cx="1180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2462030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76859" y="979498"/>
            <a:ext cx="10515600" cy="754130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League Database</a:t>
            </a:r>
            <a:endParaRPr lang="ko-KR" alt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8934137" y="1942167"/>
            <a:ext cx="162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League Table</a:t>
            </a:r>
            <a:endParaRPr lang="ko-KR" alt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2174944" y="2126833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User League table</a:t>
            </a:r>
            <a:endParaRPr lang="ko-KR" altLang="en-US" b="1" dirty="0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C0FBA4C-7EC4-48FA-326F-773A23906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78"/>
          <a:stretch/>
        </p:blipFill>
        <p:spPr>
          <a:xfrm>
            <a:off x="236490" y="2598946"/>
            <a:ext cx="7017505" cy="2638425"/>
          </a:xfrm>
          <a:prstGeom prst="rect">
            <a:avLst/>
          </a:prstGeom>
        </p:spPr>
      </p:pic>
      <p:pic>
        <p:nvPicPr>
          <p:cNvPr id="10" name="그림 9" descr="텍스트, 스크린샷, 폰트, 블랙이(가) 표시된 사진&#10;&#10;자동 생성된 설명">
            <a:extLst>
              <a:ext uri="{FF2B5EF4-FFF2-40B4-BE49-F238E27FC236}">
                <a16:creationId xmlns:a16="http://schemas.microsoft.com/office/drawing/2014/main" id="{203E5222-6D09-119C-CC81-FC229D89A5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92"/>
          <a:stretch/>
        </p:blipFill>
        <p:spPr>
          <a:xfrm>
            <a:off x="7626917" y="2598946"/>
            <a:ext cx="4236102" cy="1648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FDCCAF-5078-EF05-A7BE-E79CE9400394}"/>
              </a:ext>
            </a:extLst>
          </p:cNvPr>
          <p:cNvSpPr txBox="1"/>
          <p:nvPr/>
        </p:nvSpPr>
        <p:spPr>
          <a:xfrm>
            <a:off x="4100443" y="618851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82197" y="646637"/>
            <a:ext cx="510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342120" y="628011"/>
            <a:ext cx="1180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2462030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76859" y="979498"/>
            <a:ext cx="10515600" cy="754130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Request Database</a:t>
            </a:r>
            <a:endParaRPr lang="ko-KR" altLang="en-US" sz="3200" dirty="0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5E68503-782A-70AF-2C86-F4575591B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32"/>
          <a:stretch/>
        </p:blipFill>
        <p:spPr>
          <a:xfrm>
            <a:off x="191723" y="2595562"/>
            <a:ext cx="3202028" cy="166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25E7F4-2D25-DE3A-4B31-E0A8809A7F50}"/>
              </a:ext>
            </a:extLst>
          </p:cNvPr>
          <p:cNvSpPr txBox="1"/>
          <p:nvPr/>
        </p:nvSpPr>
        <p:spPr>
          <a:xfrm>
            <a:off x="6639192" y="2193964"/>
            <a:ext cx="128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Task table</a:t>
            </a:r>
            <a:endParaRPr lang="ko-KR" altLang="en-US" b="1" dirty="0"/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B9E3077-6A83-DA32-1AF3-18CA19EA70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55"/>
          <a:stretch/>
        </p:blipFill>
        <p:spPr>
          <a:xfrm>
            <a:off x="3686569" y="2586880"/>
            <a:ext cx="7193485" cy="1466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842EA-4358-CC06-254A-E5F43D13307D}"/>
              </a:ext>
            </a:extLst>
          </p:cNvPr>
          <p:cNvSpPr txBox="1"/>
          <p:nvPr/>
        </p:nvSpPr>
        <p:spPr>
          <a:xfrm>
            <a:off x="946127" y="2193964"/>
            <a:ext cx="1693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Request table</a:t>
            </a:r>
            <a:endParaRPr lang="ko-KR" altLang="en-US" b="1" dirty="0"/>
          </a:p>
        </p:txBody>
      </p:sp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C49A5C3-FB79-9411-FC06-D2FBD3C688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96"/>
          <a:stretch/>
        </p:blipFill>
        <p:spPr>
          <a:xfrm>
            <a:off x="4494986" y="5036355"/>
            <a:ext cx="3202028" cy="1590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29556C-3306-F19B-FB68-5AF12B748DA8}"/>
              </a:ext>
            </a:extLst>
          </p:cNvPr>
          <p:cNvSpPr txBox="1"/>
          <p:nvPr/>
        </p:nvSpPr>
        <p:spPr>
          <a:xfrm>
            <a:off x="4969473" y="4667023"/>
            <a:ext cx="22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APIKeyUsage</a:t>
            </a:r>
            <a:r>
              <a:rPr lang="en-US" altLang="ko-KR" b="1" dirty="0"/>
              <a:t> table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093E40-FCCB-7B68-A676-91E4F6221F52}"/>
              </a:ext>
            </a:extLst>
          </p:cNvPr>
          <p:cNvSpPr txBox="1"/>
          <p:nvPr/>
        </p:nvSpPr>
        <p:spPr>
          <a:xfrm>
            <a:off x="4100443" y="618851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245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82197" y="646637"/>
            <a:ext cx="510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2462030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93814" y="2364006"/>
            <a:ext cx="4185867" cy="2669868"/>
            <a:chOff x="399196" y="2842658"/>
            <a:chExt cx="4185867" cy="266986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196" y="2842658"/>
              <a:ext cx="1791282" cy="841068"/>
            </a:xfrm>
            <a:prstGeom prst="rect">
              <a:avLst/>
            </a:prstGeom>
          </p:spPr>
        </p:pic>
        <p:sp>
          <p:nvSpPr>
            <p:cNvPr id="22" name="Rectangle 55">
              <a:extLst>
                <a:ext uri="{FF2B5EF4-FFF2-40B4-BE49-F238E27FC236}">
                  <a16:creationId xmlns:a16="http://schemas.microsoft.com/office/drawing/2014/main" id="{FC78E3A4-2041-4D8B-953C-91E7F4B6B5D0}"/>
                </a:ext>
              </a:extLst>
            </p:cNvPr>
            <p:cNvSpPr/>
            <p:nvPr/>
          </p:nvSpPr>
          <p:spPr>
            <a:xfrm>
              <a:off x="806241" y="2842658"/>
              <a:ext cx="3778822" cy="2669868"/>
            </a:xfrm>
            <a:prstGeom prst="rect">
              <a:avLst/>
            </a:prstGeom>
            <a:noFill/>
            <a:ln w="15875">
              <a:solidFill>
                <a:srgbClr val="01A8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87" y="3271497"/>
            <a:ext cx="2903601" cy="10473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8C3DA6-6D0D-D9D2-BC42-12958DC570BB}"/>
              </a:ext>
            </a:extLst>
          </p:cNvPr>
          <p:cNvSpPr txBox="1"/>
          <p:nvPr/>
        </p:nvSpPr>
        <p:spPr>
          <a:xfrm>
            <a:off x="2342120" y="628011"/>
            <a:ext cx="1180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58556" y="2364006"/>
            <a:ext cx="65078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app</a:t>
            </a:r>
            <a:br>
              <a:rPr lang="ko-KR" altLang="en-US" dirty="0"/>
            </a:br>
            <a:r>
              <a:rPr lang="ko-KR" altLang="en-US" b="1" dirty="0"/>
              <a:t>├── </a:t>
            </a:r>
            <a:r>
              <a:rPr lang="en-US" altLang="ko-KR" b="1" dirty="0"/>
              <a:t>alembic</a:t>
            </a:r>
          </a:p>
          <a:p>
            <a:r>
              <a:rPr lang="ko-KR" altLang="en-US" b="1" dirty="0"/>
              <a:t>├── </a:t>
            </a:r>
            <a:r>
              <a:rPr lang="en-US" altLang="ko-KR" b="1" dirty="0" err="1"/>
              <a:t>api</a:t>
            </a:r>
            <a:r>
              <a:rPr lang="ko-KR" altLang="en-US" dirty="0"/>
              <a:t> </a:t>
            </a:r>
            <a:endParaRPr lang="en-US" altLang="ko-KR" dirty="0"/>
          </a:p>
          <a:p>
            <a:r>
              <a:rPr lang="ko-KR" altLang="en-US" b="1" dirty="0"/>
              <a:t>├── </a:t>
            </a:r>
            <a:r>
              <a:rPr lang="en-US" altLang="ko-KR" b="1" dirty="0"/>
              <a:t>core</a:t>
            </a:r>
            <a:r>
              <a:rPr lang="ko-KR" altLang="en-US" dirty="0"/>
              <a:t> </a:t>
            </a:r>
            <a:endParaRPr lang="en-US" altLang="ko-KR" dirty="0"/>
          </a:p>
          <a:p>
            <a:r>
              <a:rPr lang="ko-KR" altLang="en-US" b="1" dirty="0"/>
              <a:t>├── </a:t>
            </a:r>
            <a:r>
              <a:rPr lang="en-US" altLang="ko-KR" b="1" dirty="0"/>
              <a:t>schemas</a:t>
            </a:r>
            <a:br>
              <a:rPr lang="ko-KR" altLang="en-US" dirty="0"/>
            </a:br>
            <a:r>
              <a:rPr lang="ko-KR" altLang="en-US" b="1" dirty="0"/>
              <a:t>├── </a:t>
            </a:r>
            <a:r>
              <a:rPr lang="en-US" altLang="ko-KR" b="1" dirty="0"/>
              <a:t>tests</a:t>
            </a:r>
            <a:r>
              <a:rPr lang="ko-KR" altLang="en-US" dirty="0"/>
              <a:t> </a:t>
            </a:r>
            <a:br>
              <a:rPr lang="ko-KR" altLang="en-US" dirty="0"/>
            </a:br>
            <a:r>
              <a:rPr lang="ko-KR" altLang="en-US" b="1" dirty="0"/>
              <a:t>├── </a:t>
            </a:r>
            <a:r>
              <a:rPr lang="en-US" altLang="ko-KR" b="1" dirty="0"/>
              <a:t>main.py</a:t>
            </a:r>
            <a:r>
              <a:rPr lang="ko-KR" altLang="en-US" dirty="0"/>
              <a:t> </a:t>
            </a:r>
            <a:endParaRPr lang="en-US" altLang="ko-KR" dirty="0"/>
          </a:p>
          <a:p>
            <a:r>
              <a:rPr lang="ko-KR" altLang="en-US" b="1" dirty="0"/>
              <a:t>├── </a:t>
            </a:r>
            <a:r>
              <a:rPr lang="en-US" altLang="ko-KR" b="1" dirty="0"/>
              <a:t>lib-commons</a:t>
            </a:r>
            <a:r>
              <a:rPr lang="ko-KR" altLang="en-US" dirty="0"/>
              <a:t> </a:t>
            </a:r>
            <a:r>
              <a:rPr lang="en-US" altLang="ko-KR" dirty="0" err="1"/>
              <a:t>SQLAlchemy</a:t>
            </a:r>
            <a:r>
              <a:rPr lang="en-US" altLang="ko-KR" dirty="0"/>
              <a:t> </a:t>
            </a:r>
            <a:r>
              <a:rPr lang="ko-KR" altLang="en-US" dirty="0"/>
              <a:t>모델 정의</a:t>
            </a:r>
            <a:r>
              <a:rPr lang="en-US" altLang="ko-KR" dirty="0"/>
              <a:t> </a:t>
            </a:r>
            <a:br>
              <a:rPr lang="ko-KR" altLang="en-US" dirty="0"/>
            </a:br>
            <a:r>
              <a:rPr lang="ko-KR" altLang="en-US" b="1" dirty="0"/>
              <a:t>└── </a:t>
            </a:r>
            <a:r>
              <a:rPr lang="en-US" altLang="ko-KR" b="1" dirty="0"/>
              <a:t>Infra</a:t>
            </a:r>
            <a:r>
              <a:rPr lang="en-US" altLang="ko-KR" dirty="0"/>
              <a:t> Lambda </a:t>
            </a:r>
            <a:r>
              <a:rPr lang="ko-KR" altLang="en-US" dirty="0"/>
              <a:t>코드 관리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AFA99-8E11-DAA9-EA84-4E77DCBFA4D2}"/>
              </a:ext>
            </a:extLst>
          </p:cNvPr>
          <p:cNvSpPr txBox="1"/>
          <p:nvPr/>
        </p:nvSpPr>
        <p:spPr>
          <a:xfrm>
            <a:off x="4100443" y="618851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391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82197" y="646637"/>
            <a:ext cx="510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EAD56701-65F0-44D2-F96B-AAB9697B578B}"/>
              </a:ext>
            </a:extLst>
          </p:cNvPr>
          <p:cNvSpPr txBox="1"/>
          <p:nvPr/>
        </p:nvSpPr>
        <p:spPr>
          <a:xfrm>
            <a:off x="4100443" y="618851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AI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2462030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C3DA6-6D0D-D9D2-BC42-12958DC570BB}"/>
              </a:ext>
            </a:extLst>
          </p:cNvPr>
          <p:cNvSpPr txBox="1"/>
          <p:nvPr/>
        </p:nvSpPr>
        <p:spPr>
          <a:xfrm>
            <a:off x="2342120" y="628011"/>
            <a:ext cx="1180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9D65B9C-DC95-76F7-B18C-FA5710A7D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27" y="1429130"/>
            <a:ext cx="11125039" cy="43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40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01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ko-KR" altLang="en-US" sz="1400" b="1" spc="-150" dirty="0">
                <a:solidFill>
                  <a:srgbClr val="04242E"/>
                </a:solidFill>
                <a:latin typeface="+mn-ea"/>
              </a:rPr>
              <a:t>팀 및 프로젝트 개요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635060" y="64663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ㆍ팀</a:t>
            </a:r>
            <a:r>
              <a:rPr lang="ko-KR" altLang="en-US" sz="1200" b="1" dirty="0">
                <a:solidFill>
                  <a:srgbClr val="04242E"/>
                </a:solidFill>
              </a:rPr>
              <a:t> 구성</a:t>
            </a: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1947981" y="65067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프로젝트 소개</a:t>
            </a:r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EAD56701-65F0-44D2-F96B-AAB9697B578B}"/>
              </a:ext>
            </a:extLst>
          </p:cNvPr>
          <p:cNvSpPr txBox="1"/>
          <p:nvPr/>
        </p:nvSpPr>
        <p:spPr>
          <a:xfrm>
            <a:off x="3600511" y="646637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프로젝트 목표</a:t>
            </a: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0" name="순서도: 수행의 시작/종료 3079">
            <a:extLst>
              <a:ext uri="{FF2B5EF4-FFF2-40B4-BE49-F238E27FC236}">
                <a16:creationId xmlns:a16="http://schemas.microsoft.com/office/drawing/2014/main" id="{989DC33D-ABBC-FAE0-42B7-A3DA26C35979}"/>
              </a:ext>
            </a:extLst>
          </p:cNvPr>
          <p:cNvSpPr/>
          <p:nvPr/>
        </p:nvSpPr>
        <p:spPr>
          <a:xfrm>
            <a:off x="328504" y="960872"/>
            <a:ext cx="150226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14" name="그룹 3113">
            <a:extLst>
              <a:ext uri="{FF2B5EF4-FFF2-40B4-BE49-F238E27FC236}">
                <a16:creationId xmlns:a16="http://schemas.microsoft.com/office/drawing/2014/main" id="{EC87E5F7-A795-B796-1A98-53C2F8C383E9}"/>
              </a:ext>
            </a:extLst>
          </p:cNvPr>
          <p:cNvGrpSpPr/>
          <p:nvPr/>
        </p:nvGrpSpPr>
        <p:grpSpPr>
          <a:xfrm>
            <a:off x="1734906" y="2062670"/>
            <a:ext cx="9145148" cy="3569590"/>
            <a:chOff x="1598073" y="2090379"/>
            <a:chExt cx="9145148" cy="3569590"/>
          </a:xfrm>
        </p:grpSpPr>
        <p:grpSp>
          <p:nvGrpSpPr>
            <p:cNvPr id="3111" name="그룹 3110">
              <a:extLst>
                <a:ext uri="{FF2B5EF4-FFF2-40B4-BE49-F238E27FC236}">
                  <a16:creationId xmlns:a16="http://schemas.microsoft.com/office/drawing/2014/main" id="{6A9D78B4-09E4-7365-B45F-368E16D4FC76}"/>
                </a:ext>
              </a:extLst>
            </p:cNvPr>
            <p:cNvGrpSpPr/>
            <p:nvPr/>
          </p:nvGrpSpPr>
          <p:grpSpPr>
            <a:xfrm>
              <a:off x="1598073" y="2090379"/>
              <a:ext cx="3893916" cy="1260000"/>
              <a:chOff x="4503628" y="1713915"/>
              <a:chExt cx="3893916" cy="1260000"/>
            </a:xfrm>
          </p:grpSpPr>
          <p:pic>
            <p:nvPicPr>
              <p:cNvPr id="3086" name="그림 3085" descr="@YoungHyeon1">
                <a:extLst>
                  <a:ext uri="{FF2B5EF4-FFF2-40B4-BE49-F238E27FC236}">
                    <a16:creationId xmlns:a16="http://schemas.microsoft.com/office/drawing/2014/main" id="{AFEADBF6-E586-A5F4-9259-73E558A82B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2" b="803"/>
              <a:stretch>
                <a:fillRect/>
              </a:stretch>
            </p:blipFill>
            <p:spPr bwMode="auto">
              <a:xfrm>
                <a:off x="4503628" y="1713915"/>
                <a:ext cx="1260001" cy="1260000"/>
              </a:xfrm>
              <a:custGeom>
                <a:avLst/>
                <a:gdLst>
                  <a:gd name="connsiteX0" fmla="*/ 809981 w 1620000"/>
                  <a:gd name="connsiteY0" fmla="*/ 0 h 1619999"/>
                  <a:gd name="connsiteX1" fmla="*/ 810020 w 1620000"/>
                  <a:gd name="connsiteY1" fmla="*/ 0 h 1619999"/>
                  <a:gd name="connsiteX2" fmla="*/ 892818 w 1620000"/>
                  <a:gd name="connsiteY2" fmla="*/ 4181 h 1619999"/>
                  <a:gd name="connsiteX3" fmla="*/ 1620000 w 1620000"/>
                  <a:gd name="connsiteY3" fmla="*/ 809999 h 1619999"/>
                  <a:gd name="connsiteX4" fmla="*/ 810000 w 1620000"/>
                  <a:gd name="connsiteY4" fmla="*/ 1619999 h 1619999"/>
                  <a:gd name="connsiteX5" fmla="*/ 0 w 1620000"/>
                  <a:gd name="connsiteY5" fmla="*/ 809999 h 1619999"/>
                  <a:gd name="connsiteX6" fmla="*/ 727182 w 1620000"/>
                  <a:gd name="connsiteY6" fmla="*/ 4181 h 161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0000" h="1619999">
                    <a:moveTo>
                      <a:pt x="809981" y="0"/>
                    </a:moveTo>
                    <a:lnTo>
                      <a:pt x="810020" y="0"/>
                    </a:lnTo>
                    <a:lnTo>
                      <a:pt x="892818" y="4181"/>
                    </a:lnTo>
                    <a:cubicBezTo>
                      <a:pt x="1301266" y="45661"/>
                      <a:pt x="1620000" y="390608"/>
                      <a:pt x="1620000" y="809999"/>
                    </a:cubicBezTo>
                    <a:cubicBezTo>
                      <a:pt x="1620000" y="1257350"/>
                      <a:pt x="1257351" y="1619999"/>
                      <a:pt x="810000" y="1619999"/>
                    </a:cubicBezTo>
                    <a:cubicBezTo>
                      <a:pt x="362649" y="1619999"/>
                      <a:pt x="0" y="1257350"/>
                      <a:pt x="0" y="809999"/>
                    </a:cubicBezTo>
                    <a:cubicBezTo>
                      <a:pt x="0" y="390608"/>
                      <a:pt x="318735" y="45661"/>
                      <a:pt x="727182" y="4181"/>
                    </a:cubicBez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06" name="그룹 3105">
                <a:extLst>
                  <a:ext uri="{FF2B5EF4-FFF2-40B4-BE49-F238E27FC236}">
                    <a16:creationId xmlns:a16="http://schemas.microsoft.com/office/drawing/2014/main" id="{0660CC2D-B580-8E69-07C8-F13891DF3A5C}"/>
                  </a:ext>
                </a:extLst>
              </p:cNvPr>
              <p:cNvGrpSpPr/>
              <p:nvPr/>
            </p:nvGrpSpPr>
            <p:grpSpPr>
              <a:xfrm>
                <a:off x="5902077" y="1868125"/>
                <a:ext cx="2495467" cy="892552"/>
                <a:chOff x="5902077" y="1868125"/>
                <a:chExt cx="2495467" cy="892552"/>
              </a:xfrm>
            </p:grpSpPr>
            <p:sp>
              <p:nvSpPr>
                <p:cNvPr id="3087" name="TextBox 3086">
                  <a:extLst>
                    <a:ext uri="{FF2B5EF4-FFF2-40B4-BE49-F238E27FC236}">
                      <a16:creationId xmlns:a16="http://schemas.microsoft.com/office/drawing/2014/main" id="{239E67DE-866D-2F04-14D5-805D15A22A66}"/>
                    </a:ext>
                  </a:extLst>
                </p:cNvPr>
                <p:cNvSpPr txBox="1"/>
                <p:nvPr/>
              </p:nvSpPr>
              <p:spPr>
                <a:xfrm>
                  <a:off x="5902077" y="1868125"/>
                  <a:ext cx="12618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800" b="1" dirty="0">
                      <a:solidFill>
                        <a:srgbClr val="032832"/>
                      </a:solidFill>
                    </a:rPr>
                    <a:t>김영현</a:t>
                  </a:r>
                </a:p>
              </p:txBody>
            </p:sp>
            <p:sp>
              <p:nvSpPr>
                <p:cNvPr id="3088" name="TextBox 3087">
                  <a:extLst>
                    <a:ext uri="{FF2B5EF4-FFF2-40B4-BE49-F238E27FC236}">
                      <a16:creationId xmlns:a16="http://schemas.microsoft.com/office/drawing/2014/main" id="{F7C66C59-4FFA-624B-BE4B-22B0637B1A80}"/>
                    </a:ext>
                  </a:extLst>
                </p:cNvPr>
                <p:cNvSpPr txBox="1"/>
                <p:nvPr/>
              </p:nvSpPr>
              <p:spPr>
                <a:xfrm>
                  <a:off x="7090070" y="2052791"/>
                  <a:ext cx="130747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rgbClr val="032832"/>
                      </a:solidFill>
                      <a:latin typeface="Aptos Narrow" panose="020B0004020202020204" pitchFamily="34" charset="0"/>
                    </a:rPr>
                    <a:t>YoungHyeon1</a:t>
                  </a:r>
                  <a:endParaRPr lang="ko-KR" altLang="en-US" sz="1600" dirty="0">
                    <a:solidFill>
                      <a:srgbClr val="032832"/>
                    </a:solidFill>
                    <a:latin typeface="Aptos Narrow" panose="020B0004020202020204" pitchFamily="34" charset="0"/>
                  </a:endParaRPr>
                </a:p>
              </p:txBody>
            </p:sp>
            <p:sp>
              <p:nvSpPr>
                <p:cNvPr id="3089" name="TextBox 3088">
                  <a:extLst>
                    <a:ext uri="{FF2B5EF4-FFF2-40B4-BE49-F238E27FC236}">
                      <a16:creationId xmlns:a16="http://schemas.microsoft.com/office/drawing/2014/main" id="{C1C2A88C-0DAD-0C3F-9294-12BED7994A3A}"/>
                    </a:ext>
                  </a:extLst>
                </p:cNvPr>
                <p:cNvSpPr txBox="1"/>
                <p:nvPr/>
              </p:nvSpPr>
              <p:spPr>
                <a:xfrm>
                  <a:off x="5933119" y="2391345"/>
                  <a:ext cx="18106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rgbClr val="032832"/>
                      </a:solidFill>
                    </a:rPr>
                    <a:t>팀장</a:t>
                  </a:r>
                  <a:r>
                    <a:rPr lang="en-US" altLang="ko-KR" dirty="0">
                      <a:solidFill>
                        <a:srgbClr val="032832"/>
                      </a:solidFill>
                    </a:rPr>
                    <a:t>, AWS </a:t>
                  </a:r>
                  <a:r>
                    <a:rPr lang="ko-KR" altLang="en-US" dirty="0">
                      <a:solidFill>
                        <a:srgbClr val="032832"/>
                      </a:solidFill>
                    </a:rPr>
                    <a:t>구축</a:t>
                  </a:r>
                </a:p>
              </p:txBody>
            </p:sp>
          </p:grpSp>
        </p:grpSp>
        <p:grpSp>
          <p:nvGrpSpPr>
            <p:cNvPr id="3096" name="그룹 3095">
              <a:extLst>
                <a:ext uri="{FF2B5EF4-FFF2-40B4-BE49-F238E27FC236}">
                  <a16:creationId xmlns:a16="http://schemas.microsoft.com/office/drawing/2014/main" id="{E7F70D20-E382-BA66-ED5E-4141915C4F30}"/>
                </a:ext>
              </a:extLst>
            </p:cNvPr>
            <p:cNvGrpSpPr/>
            <p:nvPr/>
          </p:nvGrpSpPr>
          <p:grpSpPr>
            <a:xfrm>
              <a:off x="1598073" y="4342912"/>
              <a:ext cx="4072979" cy="1260000"/>
              <a:chOff x="1343025" y="3898181"/>
              <a:chExt cx="4072979" cy="1260000"/>
            </a:xfrm>
          </p:grpSpPr>
          <p:pic>
            <p:nvPicPr>
              <p:cNvPr id="3092" name="그림 3091" descr="@DongGyunKang">
                <a:extLst>
                  <a:ext uri="{FF2B5EF4-FFF2-40B4-BE49-F238E27FC236}">
                    <a16:creationId xmlns:a16="http://schemas.microsoft.com/office/drawing/2014/main" id="{3E969D53-CDF6-4220-B3F3-29FE79009D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025" y="3898181"/>
                <a:ext cx="1260000" cy="1260000"/>
              </a:xfrm>
              <a:custGeom>
                <a:avLst/>
                <a:gdLst>
                  <a:gd name="connsiteX0" fmla="*/ 720000 w 1440000"/>
                  <a:gd name="connsiteY0" fmla="*/ 0 h 1440000"/>
                  <a:gd name="connsiteX1" fmla="*/ 1440000 w 1440000"/>
                  <a:gd name="connsiteY1" fmla="*/ 720000 h 1440000"/>
                  <a:gd name="connsiteX2" fmla="*/ 720000 w 1440000"/>
                  <a:gd name="connsiteY2" fmla="*/ 1440000 h 1440000"/>
                  <a:gd name="connsiteX3" fmla="*/ 0 w 1440000"/>
                  <a:gd name="connsiteY3" fmla="*/ 720000 h 1440000"/>
                  <a:gd name="connsiteX4" fmla="*/ 720000 w 1440000"/>
                  <a:gd name="connsiteY4" fmla="*/ 0 h 14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0000" h="144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cubicBezTo>
                      <a:pt x="1440000" y="1117645"/>
                      <a:pt x="1117645" y="1440000"/>
                      <a:pt x="720000" y="1440000"/>
                    </a:cubicBezTo>
                    <a:cubicBezTo>
                      <a:pt x="322355" y="1440000"/>
                      <a:pt x="0" y="1117645"/>
                      <a:pt x="0" y="720000"/>
                    </a:cubicBez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93" name="TextBox 3092">
                <a:extLst>
                  <a:ext uri="{FF2B5EF4-FFF2-40B4-BE49-F238E27FC236}">
                    <a16:creationId xmlns:a16="http://schemas.microsoft.com/office/drawing/2014/main" id="{E610497E-98DC-25E4-A7E0-C29192FA209A}"/>
                  </a:ext>
                </a:extLst>
              </p:cNvPr>
              <p:cNvSpPr txBox="1"/>
              <p:nvPr/>
            </p:nvSpPr>
            <p:spPr>
              <a:xfrm>
                <a:off x="2784474" y="4117180"/>
                <a:ext cx="12618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rgbClr val="032832"/>
                    </a:solidFill>
                  </a:rPr>
                  <a:t>강동균</a:t>
                </a:r>
              </a:p>
            </p:txBody>
          </p:sp>
          <p:sp>
            <p:nvSpPr>
              <p:cNvPr id="3094" name="TextBox 3093">
                <a:extLst>
                  <a:ext uri="{FF2B5EF4-FFF2-40B4-BE49-F238E27FC236}">
                    <a16:creationId xmlns:a16="http://schemas.microsoft.com/office/drawing/2014/main" id="{150DC5E3-568A-4522-3088-55800AA85204}"/>
                  </a:ext>
                </a:extLst>
              </p:cNvPr>
              <p:cNvSpPr txBox="1"/>
              <p:nvPr/>
            </p:nvSpPr>
            <p:spPr>
              <a:xfrm>
                <a:off x="3972467" y="4301846"/>
                <a:ext cx="1443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err="1">
                    <a:solidFill>
                      <a:srgbClr val="032832"/>
                    </a:solidFill>
                    <a:latin typeface="Aptos Narrow" panose="020B0004020202020204" pitchFamily="34" charset="0"/>
                  </a:rPr>
                  <a:t>DongGyunKang</a:t>
                </a:r>
                <a:endParaRPr lang="ko-KR" altLang="en-US" sz="1600" dirty="0">
                  <a:solidFill>
                    <a:srgbClr val="032832"/>
                  </a:solidFill>
                  <a:latin typeface="Aptos Narrow" panose="020B0004020202020204" pitchFamily="34" charset="0"/>
                </a:endParaRPr>
              </a:p>
            </p:txBody>
          </p:sp>
          <p:sp>
            <p:nvSpPr>
              <p:cNvPr id="3095" name="TextBox 3094">
                <a:extLst>
                  <a:ext uri="{FF2B5EF4-FFF2-40B4-BE49-F238E27FC236}">
                    <a16:creationId xmlns:a16="http://schemas.microsoft.com/office/drawing/2014/main" id="{6F9787B8-1C69-333D-B0E2-768FE406FD43}"/>
                  </a:ext>
                </a:extLst>
              </p:cNvPr>
              <p:cNvSpPr txBox="1"/>
              <p:nvPr/>
            </p:nvSpPr>
            <p:spPr>
              <a:xfrm>
                <a:off x="2815516" y="4640400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err="1">
                    <a:solidFill>
                      <a:srgbClr val="032832"/>
                    </a:solidFill>
                  </a:rPr>
                  <a:t>프론트엔드</a:t>
                </a:r>
                <a:endParaRPr lang="ko-KR" altLang="en-US" dirty="0">
                  <a:solidFill>
                    <a:srgbClr val="032832"/>
                  </a:solidFill>
                </a:endParaRPr>
              </a:p>
            </p:txBody>
          </p:sp>
        </p:grpSp>
        <p:grpSp>
          <p:nvGrpSpPr>
            <p:cNvPr id="3105" name="그룹 3104">
              <a:extLst>
                <a:ext uri="{FF2B5EF4-FFF2-40B4-BE49-F238E27FC236}">
                  <a16:creationId xmlns:a16="http://schemas.microsoft.com/office/drawing/2014/main" id="{57EF43FE-8261-89A3-B7D9-8A6919E9ACE5}"/>
                </a:ext>
              </a:extLst>
            </p:cNvPr>
            <p:cNvGrpSpPr/>
            <p:nvPr/>
          </p:nvGrpSpPr>
          <p:grpSpPr>
            <a:xfrm>
              <a:off x="6937202" y="4399970"/>
              <a:ext cx="3560350" cy="1259999"/>
              <a:chOff x="6511662" y="3884086"/>
              <a:chExt cx="3560350" cy="1259999"/>
            </a:xfrm>
          </p:grpSpPr>
          <p:pic>
            <p:nvPicPr>
              <p:cNvPr id="3101" name="그림 3100">
                <a:extLst>
                  <a:ext uri="{FF2B5EF4-FFF2-40B4-BE49-F238E27FC236}">
                    <a16:creationId xmlns:a16="http://schemas.microsoft.com/office/drawing/2014/main" id="{F182D2B8-184F-96DF-9505-D4565A7E1A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1662" y="3884086"/>
                <a:ext cx="1259999" cy="1259999"/>
              </a:xfrm>
              <a:custGeom>
                <a:avLst/>
                <a:gdLst>
                  <a:gd name="connsiteX0" fmla="*/ 629990 w 1259999"/>
                  <a:gd name="connsiteY0" fmla="*/ 0 h 1259999"/>
                  <a:gd name="connsiteX1" fmla="*/ 630010 w 1259999"/>
                  <a:gd name="connsiteY1" fmla="*/ 0 h 1259999"/>
                  <a:gd name="connsiteX2" fmla="*/ 756967 w 1259999"/>
                  <a:gd name="connsiteY2" fmla="*/ 12799 h 1259999"/>
                  <a:gd name="connsiteX3" fmla="*/ 1247201 w 1259999"/>
                  <a:gd name="connsiteY3" fmla="*/ 503032 h 1259999"/>
                  <a:gd name="connsiteX4" fmla="*/ 1259999 w 1259999"/>
                  <a:gd name="connsiteY4" fmla="*/ 629989 h 1259999"/>
                  <a:gd name="connsiteX5" fmla="*/ 1259999 w 1259999"/>
                  <a:gd name="connsiteY5" fmla="*/ 630009 h 1259999"/>
                  <a:gd name="connsiteX6" fmla="*/ 1247201 w 1259999"/>
                  <a:gd name="connsiteY6" fmla="*/ 756966 h 1259999"/>
                  <a:gd name="connsiteX7" fmla="*/ 630000 w 1259999"/>
                  <a:gd name="connsiteY7" fmla="*/ 1259999 h 1259999"/>
                  <a:gd name="connsiteX8" fmla="*/ 0 w 1259999"/>
                  <a:gd name="connsiteY8" fmla="*/ 629999 h 1259999"/>
                  <a:gd name="connsiteX9" fmla="*/ 503033 w 1259999"/>
                  <a:gd name="connsiteY9" fmla="*/ 12799 h 125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59999" h="1259999">
                    <a:moveTo>
                      <a:pt x="629990" y="0"/>
                    </a:moveTo>
                    <a:lnTo>
                      <a:pt x="630010" y="0"/>
                    </a:lnTo>
                    <a:lnTo>
                      <a:pt x="756967" y="12799"/>
                    </a:lnTo>
                    <a:cubicBezTo>
                      <a:pt x="1003036" y="63152"/>
                      <a:pt x="1196848" y="256964"/>
                      <a:pt x="1247201" y="503032"/>
                    </a:cubicBezTo>
                    <a:lnTo>
                      <a:pt x="1259999" y="629989"/>
                    </a:lnTo>
                    <a:lnTo>
                      <a:pt x="1259999" y="630009"/>
                    </a:lnTo>
                    <a:lnTo>
                      <a:pt x="1247201" y="756966"/>
                    </a:lnTo>
                    <a:cubicBezTo>
                      <a:pt x="1188456" y="1044046"/>
                      <a:pt x="934447" y="1259999"/>
                      <a:pt x="630000" y="1259999"/>
                    </a:cubicBezTo>
                    <a:cubicBezTo>
                      <a:pt x="282061" y="1259999"/>
                      <a:pt x="0" y="977938"/>
                      <a:pt x="0" y="629999"/>
                    </a:cubicBezTo>
                    <a:cubicBezTo>
                      <a:pt x="0" y="325553"/>
                      <a:pt x="215953" y="71544"/>
                      <a:pt x="503033" y="12799"/>
                    </a:cubicBez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02" name="TextBox 3101">
                <a:extLst>
                  <a:ext uri="{FF2B5EF4-FFF2-40B4-BE49-F238E27FC236}">
                    <a16:creationId xmlns:a16="http://schemas.microsoft.com/office/drawing/2014/main" id="{D5101E57-FFC6-252F-1275-63D11B83488A}"/>
                  </a:ext>
                </a:extLst>
              </p:cNvPr>
              <p:cNvSpPr txBox="1"/>
              <p:nvPr/>
            </p:nvSpPr>
            <p:spPr>
              <a:xfrm>
                <a:off x="7903238" y="4103085"/>
                <a:ext cx="12618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rgbClr val="032832"/>
                    </a:solidFill>
                  </a:rPr>
                  <a:t>홍태의</a:t>
                </a:r>
              </a:p>
            </p:txBody>
          </p:sp>
          <p:sp>
            <p:nvSpPr>
              <p:cNvPr id="3103" name="TextBox 3102">
                <a:extLst>
                  <a:ext uri="{FF2B5EF4-FFF2-40B4-BE49-F238E27FC236}">
                    <a16:creationId xmlns:a16="http://schemas.microsoft.com/office/drawing/2014/main" id="{3101272A-5F5B-86CA-BC01-985DB6E05F85}"/>
                  </a:ext>
                </a:extLst>
              </p:cNvPr>
              <p:cNvSpPr txBox="1"/>
              <p:nvPr/>
            </p:nvSpPr>
            <p:spPr>
              <a:xfrm>
                <a:off x="9091231" y="4287751"/>
                <a:ext cx="9807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032832"/>
                    </a:solidFill>
                    <a:latin typeface="Aptos Narrow" panose="020B0004020202020204" pitchFamily="34" charset="0"/>
                  </a:rPr>
                  <a:t>Undery33</a:t>
                </a:r>
                <a:endParaRPr lang="ko-KR" altLang="en-US" sz="1600" dirty="0">
                  <a:solidFill>
                    <a:srgbClr val="032832"/>
                  </a:solidFill>
                  <a:latin typeface="Aptos Narrow" panose="020B0004020202020204" pitchFamily="34" charset="0"/>
                </a:endParaRPr>
              </a:p>
            </p:txBody>
          </p:sp>
          <p:sp>
            <p:nvSpPr>
              <p:cNvPr id="3104" name="TextBox 3103">
                <a:extLst>
                  <a:ext uri="{FF2B5EF4-FFF2-40B4-BE49-F238E27FC236}">
                    <a16:creationId xmlns:a16="http://schemas.microsoft.com/office/drawing/2014/main" id="{2DF18308-8DEB-8672-9676-7333AD98FFD5}"/>
                  </a:ext>
                </a:extLst>
              </p:cNvPr>
              <p:cNvSpPr txBox="1"/>
              <p:nvPr/>
            </p:nvSpPr>
            <p:spPr>
              <a:xfrm>
                <a:off x="7954995" y="4626305"/>
                <a:ext cx="20810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32832"/>
                    </a:solidFill>
                  </a:rPr>
                  <a:t>AI </a:t>
                </a:r>
                <a:r>
                  <a:rPr lang="ko-KR" altLang="en-US" dirty="0">
                    <a:solidFill>
                      <a:srgbClr val="032832"/>
                    </a:solidFill>
                  </a:rPr>
                  <a:t>개발</a:t>
                </a:r>
                <a:r>
                  <a:rPr lang="en-US" altLang="ko-KR" dirty="0">
                    <a:solidFill>
                      <a:srgbClr val="032832"/>
                    </a:solidFill>
                  </a:rPr>
                  <a:t>, </a:t>
                </a:r>
                <a:r>
                  <a:rPr lang="ko-KR" altLang="en-US" dirty="0">
                    <a:solidFill>
                      <a:srgbClr val="032832"/>
                    </a:solidFill>
                  </a:rPr>
                  <a:t>자료 작성</a:t>
                </a:r>
              </a:p>
            </p:txBody>
          </p:sp>
        </p:grpSp>
        <p:grpSp>
          <p:nvGrpSpPr>
            <p:cNvPr id="3113" name="그룹 3112">
              <a:extLst>
                <a:ext uri="{FF2B5EF4-FFF2-40B4-BE49-F238E27FC236}">
                  <a16:creationId xmlns:a16="http://schemas.microsoft.com/office/drawing/2014/main" id="{7EE6A8D3-1BE6-2A31-F11D-B0C044D9173D}"/>
                </a:ext>
              </a:extLst>
            </p:cNvPr>
            <p:cNvGrpSpPr/>
            <p:nvPr/>
          </p:nvGrpSpPr>
          <p:grpSpPr>
            <a:xfrm>
              <a:off x="6804421" y="2090379"/>
              <a:ext cx="3938800" cy="1260000"/>
              <a:chOff x="7415852" y="2033314"/>
              <a:chExt cx="3938800" cy="1260000"/>
            </a:xfrm>
          </p:grpSpPr>
          <p:grpSp>
            <p:nvGrpSpPr>
              <p:cNvPr id="3107" name="그룹 3106">
                <a:extLst>
                  <a:ext uri="{FF2B5EF4-FFF2-40B4-BE49-F238E27FC236}">
                    <a16:creationId xmlns:a16="http://schemas.microsoft.com/office/drawing/2014/main" id="{C9E401F2-87C8-6E4C-5BA6-9F62B3D42686}"/>
                  </a:ext>
                </a:extLst>
              </p:cNvPr>
              <p:cNvGrpSpPr/>
              <p:nvPr/>
            </p:nvGrpSpPr>
            <p:grpSpPr>
              <a:xfrm>
                <a:off x="8859185" y="2255931"/>
                <a:ext cx="2495467" cy="892552"/>
                <a:chOff x="5902077" y="1868125"/>
                <a:chExt cx="2495467" cy="892552"/>
              </a:xfrm>
            </p:grpSpPr>
            <p:sp>
              <p:nvSpPr>
                <p:cNvPr id="3108" name="TextBox 3107">
                  <a:extLst>
                    <a:ext uri="{FF2B5EF4-FFF2-40B4-BE49-F238E27FC236}">
                      <a16:creationId xmlns:a16="http://schemas.microsoft.com/office/drawing/2014/main" id="{6822AF66-ABB0-BEFB-8560-EB003FC9E6E0}"/>
                    </a:ext>
                  </a:extLst>
                </p:cNvPr>
                <p:cNvSpPr txBox="1"/>
                <p:nvPr/>
              </p:nvSpPr>
              <p:spPr>
                <a:xfrm>
                  <a:off x="5902077" y="1868125"/>
                  <a:ext cx="12618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800" b="1" dirty="0">
                      <a:solidFill>
                        <a:srgbClr val="032832"/>
                      </a:solidFill>
                    </a:rPr>
                    <a:t>김동욱</a:t>
                  </a:r>
                </a:p>
              </p:txBody>
            </p:sp>
            <p:sp>
              <p:nvSpPr>
                <p:cNvPr id="3109" name="TextBox 3108">
                  <a:extLst>
                    <a:ext uri="{FF2B5EF4-FFF2-40B4-BE49-F238E27FC236}">
                      <a16:creationId xmlns:a16="http://schemas.microsoft.com/office/drawing/2014/main" id="{F88647E0-74D4-4DB6-B1DD-B79626B94AB4}"/>
                    </a:ext>
                  </a:extLst>
                </p:cNvPr>
                <p:cNvSpPr txBox="1"/>
                <p:nvPr/>
              </p:nvSpPr>
              <p:spPr>
                <a:xfrm>
                  <a:off x="7090070" y="2052791"/>
                  <a:ext cx="130747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rgbClr val="032832"/>
                      </a:solidFill>
                      <a:latin typeface="Aptos Narrow" panose="020B0004020202020204" pitchFamily="34" charset="0"/>
                    </a:rPr>
                    <a:t>YoungHyeon1</a:t>
                  </a:r>
                  <a:endParaRPr lang="ko-KR" altLang="en-US" sz="1600" dirty="0">
                    <a:solidFill>
                      <a:srgbClr val="032832"/>
                    </a:solidFill>
                    <a:latin typeface="Aptos Narrow" panose="020B0004020202020204" pitchFamily="34" charset="0"/>
                  </a:endParaRPr>
                </a:p>
              </p:txBody>
            </p:sp>
            <p:sp>
              <p:nvSpPr>
                <p:cNvPr id="3110" name="TextBox 3109">
                  <a:extLst>
                    <a:ext uri="{FF2B5EF4-FFF2-40B4-BE49-F238E27FC236}">
                      <a16:creationId xmlns:a16="http://schemas.microsoft.com/office/drawing/2014/main" id="{DD519D1C-B132-93E7-3DFF-7D25C95A2B42}"/>
                    </a:ext>
                  </a:extLst>
                </p:cNvPr>
                <p:cNvSpPr txBox="1"/>
                <p:nvPr/>
              </p:nvSpPr>
              <p:spPr>
                <a:xfrm>
                  <a:off x="5933119" y="2391345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err="1">
                      <a:solidFill>
                        <a:srgbClr val="032832"/>
                      </a:solidFill>
                    </a:rPr>
                    <a:t>백엔드</a:t>
                  </a:r>
                  <a:endParaRPr lang="ko-KR" altLang="en-US" dirty="0">
                    <a:solidFill>
                      <a:srgbClr val="032832"/>
                    </a:solidFill>
                  </a:endParaRPr>
                </a:p>
              </p:txBody>
            </p:sp>
          </p:grpSp>
          <p:sp>
            <p:nvSpPr>
              <p:cNvPr id="3112" name="타원 3111">
                <a:extLst>
                  <a:ext uri="{FF2B5EF4-FFF2-40B4-BE49-F238E27FC236}">
                    <a16:creationId xmlns:a16="http://schemas.microsoft.com/office/drawing/2014/main" id="{CAFA3475-83EF-80C1-B93B-721B1E075640}"/>
                  </a:ext>
                </a:extLst>
              </p:cNvPr>
              <p:cNvSpPr/>
              <p:nvPr/>
            </p:nvSpPr>
            <p:spPr>
              <a:xfrm>
                <a:off x="7415852" y="2033314"/>
                <a:ext cx="1260000" cy="126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2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3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/>
                                        <p:tgtEl>
                                          <p:spTgt spid="3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0.08203 2.96296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564564" y="637401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EAD56701-65F0-44D2-F96B-AAB9697B578B}"/>
              </a:ext>
            </a:extLst>
          </p:cNvPr>
          <p:cNvSpPr txBox="1"/>
          <p:nvPr/>
        </p:nvSpPr>
        <p:spPr>
          <a:xfrm>
            <a:off x="3835771" y="62737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AI</a:t>
            </a:r>
            <a:endParaRPr lang="ko-KR" altLang="en-US" sz="1200" b="1" dirty="0">
              <a:solidFill>
                <a:srgbClr val="032832"/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3667689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D0245F-96FA-1ED0-B46B-BA0D5109F279}"/>
              </a:ext>
            </a:extLst>
          </p:cNvPr>
          <p:cNvGrpSpPr/>
          <p:nvPr/>
        </p:nvGrpSpPr>
        <p:grpSpPr>
          <a:xfrm>
            <a:off x="1271633" y="2518160"/>
            <a:ext cx="9727303" cy="1980001"/>
            <a:chOff x="1271633" y="2518160"/>
            <a:chExt cx="9727303" cy="198000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EB0DB0B-7202-D7ED-4597-2A5393E8BA20}"/>
                </a:ext>
              </a:extLst>
            </p:cNvPr>
            <p:cNvGrpSpPr/>
            <p:nvPr/>
          </p:nvGrpSpPr>
          <p:grpSpPr>
            <a:xfrm>
              <a:off x="1271633" y="2518160"/>
              <a:ext cx="7397908" cy="1980001"/>
              <a:chOff x="2082047" y="2545869"/>
              <a:chExt cx="7397908" cy="1980001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27DD364-0EB2-FA53-CD32-E32B33F745BC}"/>
                  </a:ext>
                </a:extLst>
              </p:cNvPr>
              <p:cNvGrpSpPr/>
              <p:nvPr/>
            </p:nvGrpSpPr>
            <p:grpSpPr>
              <a:xfrm>
                <a:off x="2082047" y="2545869"/>
                <a:ext cx="1260000" cy="1980001"/>
                <a:chOff x="2082047" y="2543820"/>
                <a:chExt cx="1260000" cy="1980001"/>
              </a:xfrm>
            </p:grpSpPr>
            <p:pic>
              <p:nvPicPr>
                <p:cNvPr id="11268" name="Picture 4" descr="Riot Games">
                  <a:extLst>
                    <a:ext uri="{FF2B5EF4-FFF2-40B4-BE49-F238E27FC236}">
                      <a16:creationId xmlns:a16="http://schemas.microsoft.com/office/drawing/2014/main" id="{0EACAB11-F210-E54F-D268-4CF6EF4A6F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82047" y="3263821"/>
                  <a:ext cx="1260000" cy="12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70" name="Picture 6" descr="빅 클라우드 - 무료 날씨개 아이콘">
                  <a:extLst>
                    <a:ext uri="{FF2B5EF4-FFF2-40B4-BE49-F238E27FC236}">
                      <a16:creationId xmlns:a16="http://schemas.microsoft.com/office/drawing/2014/main" id="{250676F2-E465-7ABC-5D51-C727CD47AC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52047" y="2543820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7BD2D79-0B98-D55A-063D-2C07A8903F31}"/>
                  </a:ext>
                </a:extLst>
              </p:cNvPr>
              <p:cNvGrpSpPr/>
              <p:nvPr/>
            </p:nvGrpSpPr>
            <p:grpSpPr>
              <a:xfrm>
                <a:off x="5230302" y="2606252"/>
                <a:ext cx="1260000" cy="1919618"/>
                <a:chOff x="5194778" y="2608301"/>
                <a:chExt cx="1260000" cy="1919618"/>
              </a:xfrm>
            </p:grpSpPr>
            <p:pic>
              <p:nvPicPr>
                <p:cNvPr id="11266" name="Picture 2" descr="AWS] S3란 무엇인가. AWS 뿌시기 2탄은 람다 배포 패키징 포스팅에서 잠깐 언급된… | by seoyeon hwang |  Medium">
                  <a:extLst>
                    <a:ext uri="{FF2B5EF4-FFF2-40B4-BE49-F238E27FC236}">
                      <a16:creationId xmlns:a16="http://schemas.microsoft.com/office/drawing/2014/main" id="{210926F3-DD70-DA9E-EA85-4B6D098662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94778" y="3267919"/>
                  <a:ext cx="1260000" cy="12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72" name="Picture 8" descr="save&quot; Icon - Download for free – Iconduck">
                  <a:extLst>
                    <a:ext uri="{FF2B5EF4-FFF2-40B4-BE49-F238E27FC236}">
                      <a16:creationId xmlns:a16="http://schemas.microsoft.com/office/drawing/2014/main" id="{85271F30-5599-7C8E-6227-660B0240EF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8517" y="2608301"/>
                  <a:ext cx="485881" cy="4858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73EC71B-01A8-74E5-00B4-F872C735B0B0}"/>
                  </a:ext>
                </a:extLst>
              </p:cNvPr>
              <p:cNvGrpSpPr/>
              <p:nvPr/>
            </p:nvGrpSpPr>
            <p:grpSpPr>
              <a:xfrm>
                <a:off x="8219955" y="2606252"/>
                <a:ext cx="1260000" cy="1915520"/>
                <a:chOff x="8307509" y="2608301"/>
                <a:chExt cx="1260000" cy="1915520"/>
              </a:xfrm>
            </p:grpSpPr>
            <p:pic>
              <p:nvPicPr>
                <p:cNvPr id="11274" name="Picture 10" descr="AWS Athena 개념 및 예제">
                  <a:extLst>
                    <a:ext uri="{FF2B5EF4-FFF2-40B4-BE49-F238E27FC236}">
                      <a16:creationId xmlns:a16="http://schemas.microsoft.com/office/drawing/2014/main" id="{20499DDD-E936-61EF-ED14-8939B12FDE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07509" y="3263821"/>
                  <a:ext cx="1260000" cy="12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76" name="Picture 12" descr="Sql 서버 - 무료 컴퓨터개 아이콘">
                  <a:extLst>
                    <a:ext uri="{FF2B5EF4-FFF2-40B4-BE49-F238E27FC236}">
                      <a16:creationId xmlns:a16="http://schemas.microsoft.com/office/drawing/2014/main" id="{E35D3769-FDDB-DFF5-6756-761B4983FA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48557" y="2608301"/>
                  <a:ext cx="577905" cy="5779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1CD08C09-ACB5-4F00-3A53-9FDB1175B1D2}"/>
                  </a:ext>
                </a:extLst>
              </p:cNvPr>
              <p:cNvCxnSpPr>
                <a:stCxn id="11268" idx="3"/>
                <a:endCxn id="11266" idx="1"/>
              </p:cNvCxnSpPr>
              <p:nvPr/>
            </p:nvCxnSpPr>
            <p:spPr>
              <a:xfrm>
                <a:off x="3342047" y="3895870"/>
                <a:ext cx="1888255" cy="0"/>
              </a:xfrm>
              <a:prstGeom prst="straightConnector1">
                <a:avLst/>
              </a:prstGeom>
              <a:ln w="57150">
                <a:gradFill flip="none" rotWithShape="1">
                  <a:gsLst>
                    <a:gs pos="0">
                      <a:srgbClr val="EB0029"/>
                    </a:gs>
                    <a:gs pos="58000">
                      <a:srgbClr val="3F8624"/>
                    </a:gs>
                  </a:gsLst>
                  <a:lin ang="0" scaled="1"/>
                  <a:tileRect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BA61D255-1851-55B6-7918-79C3588E4D23}"/>
                  </a:ext>
                </a:extLst>
              </p:cNvPr>
              <p:cNvCxnSpPr>
                <a:cxnSpLocks/>
                <a:stCxn id="11266" idx="3"/>
                <a:endCxn id="11274" idx="1"/>
              </p:cNvCxnSpPr>
              <p:nvPr/>
            </p:nvCxnSpPr>
            <p:spPr>
              <a:xfrm flipV="1">
                <a:off x="6490302" y="3891772"/>
                <a:ext cx="1729653" cy="4098"/>
              </a:xfrm>
              <a:prstGeom prst="straightConnector1">
                <a:avLst/>
              </a:prstGeom>
              <a:ln w="57150">
                <a:gradFill flip="none" rotWithShape="1">
                  <a:gsLst>
                    <a:gs pos="0">
                      <a:srgbClr val="3F8624"/>
                    </a:gs>
                    <a:gs pos="77000">
                      <a:srgbClr val="925AF0"/>
                    </a:gs>
                  </a:gsLst>
                  <a:lin ang="0" scaled="1"/>
                  <a:tileRect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278" name="Picture 14" descr="Csv - 무료 파일 및 폴더개 아이콘">
              <a:extLst>
                <a:ext uri="{FF2B5EF4-FFF2-40B4-BE49-F238E27FC236}">
                  <a16:creationId xmlns:a16="http://schemas.microsoft.com/office/drawing/2014/main" id="{B38E9D26-C065-FB07-5A2D-B5F0B91AD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9541" y="3329364"/>
              <a:ext cx="1069395" cy="1069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1F5CA5D8-9F42-3EF8-94B2-F4CE71790303}"/>
                </a:ext>
              </a:extLst>
            </p:cNvPr>
            <p:cNvCxnSpPr>
              <a:cxnSpLocks/>
              <a:stCxn id="11274" idx="3"/>
            </p:cNvCxnSpPr>
            <p:nvPr/>
          </p:nvCxnSpPr>
          <p:spPr>
            <a:xfrm flipV="1">
              <a:off x="8669541" y="3864062"/>
              <a:ext cx="790763" cy="1"/>
            </a:xfrm>
            <a:prstGeom prst="straightConnector1">
              <a:avLst/>
            </a:prstGeom>
            <a:ln w="57150">
              <a:solidFill>
                <a:srgbClr val="925A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5505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564564" y="637401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3667689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 descr="Csv - 무료 파일 및 폴더개 아이콘">
            <a:extLst>
              <a:ext uri="{FF2B5EF4-FFF2-40B4-BE49-F238E27FC236}">
                <a16:creationId xmlns:a16="http://schemas.microsoft.com/office/drawing/2014/main" id="{6FB0E868-B87A-B2C7-605D-F7B771786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058" y="1472459"/>
            <a:ext cx="951884" cy="95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3AC0BF2-23B0-875A-32FC-A6F4D6F3A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499331"/>
              </p:ext>
            </p:extLst>
          </p:nvPr>
        </p:nvGraphicFramePr>
        <p:xfrm>
          <a:off x="416300" y="2890210"/>
          <a:ext cx="11378535" cy="33396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6318">
                  <a:extLst>
                    <a:ext uri="{9D8B030D-6E8A-4147-A177-3AD203B41FA5}">
                      <a16:colId xmlns:a16="http://schemas.microsoft.com/office/drawing/2014/main" val="2352439741"/>
                    </a:ext>
                  </a:extLst>
                </a:gridCol>
                <a:gridCol w="1283540">
                  <a:extLst>
                    <a:ext uri="{9D8B030D-6E8A-4147-A177-3AD203B41FA5}">
                      <a16:colId xmlns:a16="http://schemas.microsoft.com/office/drawing/2014/main" val="1750982345"/>
                    </a:ext>
                  </a:extLst>
                </a:gridCol>
                <a:gridCol w="1588969">
                  <a:extLst>
                    <a:ext uri="{9D8B030D-6E8A-4147-A177-3AD203B41FA5}">
                      <a16:colId xmlns:a16="http://schemas.microsoft.com/office/drawing/2014/main" val="936636631"/>
                    </a:ext>
                  </a:extLst>
                </a:gridCol>
                <a:gridCol w="1810328">
                  <a:extLst>
                    <a:ext uri="{9D8B030D-6E8A-4147-A177-3AD203B41FA5}">
                      <a16:colId xmlns:a16="http://schemas.microsoft.com/office/drawing/2014/main" val="39440812"/>
                    </a:ext>
                  </a:extLst>
                </a:gridCol>
                <a:gridCol w="798422">
                  <a:extLst>
                    <a:ext uri="{9D8B030D-6E8A-4147-A177-3AD203B41FA5}">
                      <a16:colId xmlns:a16="http://schemas.microsoft.com/office/drawing/2014/main" val="958822981"/>
                    </a:ext>
                  </a:extLst>
                </a:gridCol>
                <a:gridCol w="1778523">
                  <a:extLst>
                    <a:ext uri="{9D8B030D-6E8A-4147-A177-3AD203B41FA5}">
                      <a16:colId xmlns:a16="http://schemas.microsoft.com/office/drawing/2014/main" val="4237737223"/>
                    </a:ext>
                  </a:extLst>
                </a:gridCol>
                <a:gridCol w="1427506">
                  <a:extLst>
                    <a:ext uri="{9D8B030D-6E8A-4147-A177-3AD203B41FA5}">
                      <a16:colId xmlns:a16="http://schemas.microsoft.com/office/drawing/2014/main" val="3392995348"/>
                    </a:ext>
                  </a:extLst>
                </a:gridCol>
                <a:gridCol w="1324929">
                  <a:extLst>
                    <a:ext uri="{9D8B030D-6E8A-4147-A177-3AD203B41FA5}">
                      <a16:colId xmlns:a16="http://schemas.microsoft.com/office/drawing/2014/main" val="647582020"/>
                    </a:ext>
                  </a:extLst>
                </a:gridCol>
              </a:tblGrid>
              <a:tr h="556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matchId</a:t>
                      </a:r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gameId</a:t>
                      </a:r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gameMode</a:t>
                      </a:r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gameversion</a:t>
                      </a:r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primaryStyle</a:t>
                      </a:r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subStyle</a:t>
                      </a:r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win</a:t>
                      </a:r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909878"/>
                  </a:ext>
                </a:extLst>
              </a:tr>
              <a:tr h="556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KR_697522..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6975226..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CLASSIC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14.4.562.8237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8369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8473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408150"/>
                  </a:ext>
                </a:extLst>
              </a:tr>
              <a:tr h="556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KR_700292..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7002920..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CLASSIC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14.6.570.6276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8230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8345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560642"/>
                  </a:ext>
                </a:extLst>
              </a:tr>
              <a:tr h="556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KR_697018..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6970181..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CLASSIC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14.4.562.8237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8008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8444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10938"/>
                  </a:ext>
                </a:extLst>
              </a:tr>
              <a:tr h="556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KR_698984..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6989844..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CLASSIC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14.5.565.1230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8439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8451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466163"/>
                  </a:ext>
                </a:extLst>
              </a:tr>
              <a:tr h="556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KR_700281..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7002814..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CLASSIC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14.6.570.6276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8112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8347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004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03B5B29-19C1-D37C-1A50-B6F6A464F171}"/>
              </a:ext>
            </a:extLst>
          </p:cNvPr>
          <p:cNvSpPr txBox="1"/>
          <p:nvPr/>
        </p:nvSpPr>
        <p:spPr>
          <a:xfrm>
            <a:off x="3835771" y="62737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AI</a:t>
            </a:r>
            <a:endParaRPr lang="ko-KR" altLang="en-US" sz="1200" b="1" dirty="0">
              <a:solidFill>
                <a:srgbClr val="0328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712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564564" y="637401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3667689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A599CDA-55BE-72C3-8485-B8C452B898F9}"/>
              </a:ext>
            </a:extLst>
          </p:cNvPr>
          <p:cNvGrpSpPr/>
          <p:nvPr/>
        </p:nvGrpSpPr>
        <p:grpSpPr>
          <a:xfrm>
            <a:off x="7116467" y="2025035"/>
            <a:ext cx="4898674" cy="1452456"/>
            <a:chOff x="7116467" y="2025035"/>
            <a:chExt cx="4898674" cy="1452456"/>
          </a:xfrm>
        </p:grpSpPr>
        <p:sp>
          <p:nvSpPr>
            <p:cNvPr id="23" name="순서도: 수행의 시작/종료 22">
              <a:extLst>
                <a:ext uri="{FF2B5EF4-FFF2-40B4-BE49-F238E27FC236}">
                  <a16:creationId xmlns:a16="http://schemas.microsoft.com/office/drawing/2014/main" id="{289DFD99-3902-ABBE-01EB-B65908B8DD98}"/>
                </a:ext>
              </a:extLst>
            </p:cNvPr>
            <p:cNvSpPr/>
            <p:nvPr/>
          </p:nvSpPr>
          <p:spPr>
            <a:xfrm>
              <a:off x="7116467" y="2186648"/>
              <a:ext cx="4898674" cy="1290843"/>
            </a:xfrm>
            <a:prstGeom prst="flowChartTerminator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3337E7-080C-3381-0804-7B4000607531}"/>
                </a:ext>
              </a:extLst>
            </p:cNvPr>
            <p:cNvSpPr txBox="1"/>
            <p:nvPr/>
          </p:nvSpPr>
          <p:spPr>
            <a:xfrm>
              <a:off x="7748417" y="2025035"/>
              <a:ext cx="37433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+mn-ea"/>
                </a:rPr>
                <a:t>중복되는 데이터가 포함된 열 제거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13DC2B-231E-61C8-FFE8-EE9A9B64F45C}"/>
                </a:ext>
              </a:extLst>
            </p:cNvPr>
            <p:cNvSpPr txBox="1"/>
            <p:nvPr/>
          </p:nvSpPr>
          <p:spPr>
            <a:xfrm>
              <a:off x="7631603" y="2570459"/>
              <a:ext cx="42530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중복되는 데이터는 학습 시에 불필요한 학습을 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하게 되어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메모리와 학습 시간 등을 낭비하게 된다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52D8319-989B-BFA5-502D-459A880D59BD}"/>
              </a:ext>
            </a:extLst>
          </p:cNvPr>
          <p:cNvGrpSpPr/>
          <p:nvPr/>
        </p:nvGrpSpPr>
        <p:grpSpPr>
          <a:xfrm>
            <a:off x="276118" y="2027344"/>
            <a:ext cx="4898674" cy="1452456"/>
            <a:chOff x="7116467" y="2025035"/>
            <a:chExt cx="4898674" cy="1452456"/>
          </a:xfrm>
        </p:grpSpPr>
        <p:sp>
          <p:nvSpPr>
            <p:cNvPr id="28" name="순서도: 수행의 시작/종료 27">
              <a:extLst>
                <a:ext uri="{FF2B5EF4-FFF2-40B4-BE49-F238E27FC236}">
                  <a16:creationId xmlns:a16="http://schemas.microsoft.com/office/drawing/2014/main" id="{833991F2-E537-C039-F874-777BD09C69E4}"/>
                </a:ext>
              </a:extLst>
            </p:cNvPr>
            <p:cNvSpPr/>
            <p:nvPr/>
          </p:nvSpPr>
          <p:spPr>
            <a:xfrm>
              <a:off x="7116467" y="2186648"/>
              <a:ext cx="4898674" cy="1290843"/>
            </a:xfrm>
            <a:prstGeom prst="flowChartTerminator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A6D3B1-F752-FD8E-8FF0-806EA5B1DFAA}"/>
                </a:ext>
              </a:extLst>
            </p:cNvPr>
            <p:cNvSpPr txBox="1"/>
            <p:nvPr/>
          </p:nvSpPr>
          <p:spPr>
            <a:xfrm>
              <a:off x="8055172" y="2025035"/>
              <a:ext cx="31261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+mn-ea"/>
                </a:rPr>
                <a:t>빈 데이터</a:t>
              </a:r>
              <a:r>
                <a:rPr lang="en-US" altLang="ko-KR" b="1" dirty="0">
                  <a:latin typeface="+mn-ea"/>
                </a:rPr>
                <a:t>(NULL, </a:t>
              </a:r>
              <a:r>
                <a:rPr lang="en-US" altLang="ko-KR" b="1" dirty="0" err="1">
                  <a:latin typeface="+mn-ea"/>
                </a:rPr>
                <a:t>NaN</a:t>
              </a:r>
              <a:r>
                <a:rPr lang="en-US" altLang="ko-KR" b="1" dirty="0">
                  <a:latin typeface="+mn-ea"/>
                </a:rPr>
                <a:t>) </a:t>
              </a:r>
              <a:r>
                <a:rPr lang="ko-KR" altLang="en-US" b="1" dirty="0">
                  <a:latin typeface="+mn-ea"/>
                </a:rPr>
                <a:t>제거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3C5D1F-CAB0-F176-CBE0-095E9FB09013}"/>
                </a:ext>
              </a:extLst>
            </p:cNvPr>
            <p:cNvSpPr txBox="1"/>
            <p:nvPr/>
          </p:nvSpPr>
          <p:spPr>
            <a:xfrm>
              <a:off x="7438306" y="2505180"/>
              <a:ext cx="39709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빈 데이터를 학습 시 잘못된 패턴을 학습하거나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가중치 업데이트 과정에 부정적인 영향을 미쳐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예측 결과의 신뢰성을 하락하는 원인이 된다</a:t>
              </a:r>
              <a:r>
                <a:rPr lang="en-US" altLang="ko-KR" sz="1400" dirty="0"/>
                <a:t>.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8E7C96C-082F-4E03-3EC0-0E6C84815E45}"/>
              </a:ext>
            </a:extLst>
          </p:cNvPr>
          <p:cNvGrpSpPr/>
          <p:nvPr/>
        </p:nvGrpSpPr>
        <p:grpSpPr>
          <a:xfrm>
            <a:off x="7176153" y="4482448"/>
            <a:ext cx="4898674" cy="1452456"/>
            <a:chOff x="7116467" y="2025035"/>
            <a:chExt cx="4898674" cy="1452456"/>
          </a:xfrm>
        </p:grpSpPr>
        <p:sp>
          <p:nvSpPr>
            <p:cNvPr id="32" name="순서도: 수행의 시작/종료 31">
              <a:extLst>
                <a:ext uri="{FF2B5EF4-FFF2-40B4-BE49-F238E27FC236}">
                  <a16:creationId xmlns:a16="http://schemas.microsoft.com/office/drawing/2014/main" id="{A0AAE225-3AAE-E724-FC86-1B08D42BBFC7}"/>
                </a:ext>
              </a:extLst>
            </p:cNvPr>
            <p:cNvSpPr/>
            <p:nvPr/>
          </p:nvSpPr>
          <p:spPr>
            <a:xfrm>
              <a:off x="7116467" y="2186648"/>
              <a:ext cx="4898674" cy="1290843"/>
            </a:xfrm>
            <a:prstGeom prst="flowChartTerminator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F2B820-402F-D52B-4A28-AE9BAB7C3FC3}"/>
                </a:ext>
              </a:extLst>
            </p:cNvPr>
            <p:cNvSpPr txBox="1"/>
            <p:nvPr/>
          </p:nvSpPr>
          <p:spPr>
            <a:xfrm>
              <a:off x="7953077" y="2025035"/>
              <a:ext cx="34644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+mn-ea"/>
                </a:rPr>
                <a:t>범주형 데이터 </a:t>
              </a:r>
              <a:r>
                <a:rPr lang="en-US" altLang="ko-KR" b="1" dirty="0">
                  <a:latin typeface="+mn-ea"/>
                </a:rPr>
                <a:t>/ </a:t>
              </a:r>
              <a:r>
                <a:rPr lang="ko-KR" altLang="en-US" b="1" dirty="0">
                  <a:latin typeface="+mn-ea"/>
                </a:rPr>
                <a:t>수치형 데이터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825630-F772-FB72-79C6-FB674AEB04AF}"/>
                </a:ext>
              </a:extLst>
            </p:cNvPr>
            <p:cNvSpPr txBox="1"/>
            <p:nvPr/>
          </p:nvSpPr>
          <p:spPr>
            <a:xfrm>
              <a:off x="7714164" y="2570459"/>
              <a:ext cx="40879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범주형 데이터와 수치형 데이터의 </a:t>
              </a:r>
              <a:r>
                <a:rPr lang="ko-KR" altLang="en-US" sz="1400" dirty="0" err="1"/>
                <a:t>전처리</a:t>
              </a:r>
              <a:r>
                <a:rPr lang="ko-KR" altLang="en-US" sz="1400" dirty="0"/>
                <a:t> 방법은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각각 다른 </a:t>
              </a:r>
              <a:r>
                <a:rPr lang="ko-KR" altLang="en-US" sz="1400" dirty="0" err="1"/>
                <a:t>전처리</a:t>
              </a:r>
              <a:r>
                <a:rPr lang="ko-KR" altLang="en-US" sz="1400" dirty="0"/>
                <a:t> 방법을 필요로 한다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DD20874-E91F-38AA-7E19-4B66772BCC1F}"/>
              </a:ext>
            </a:extLst>
          </p:cNvPr>
          <p:cNvGrpSpPr/>
          <p:nvPr/>
        </p:nvGrpSpPr>
        <p:grpSpPr>
          <a:xfrm>
            <a:off x="276118" y="4477607"/>
            <a:ext cx="4898674" cy="1452456"/>
            <a:chOff x="7116467" y="2025035"/>
            <a:chExt cx="4898674" cy="1452456"/>
          </a:xfrm>
        </p:grpSpPr>
        <p:sp>
          <p:nvSpPr>
            <p:cNvPr id="36" name="순서도: 수행의 시작/종료 35">
              <a:extLst>
                <a:ext uri="{FF2B5EF4-FFF2-40B4-BE49-F238E27FC236}">
                  <a16:creationId xmlns:a16="http://schemas.microsoft.com/office/drawing/2014/main" id="{5D12AAE7-CF61-FFC1-A660-C48129953D98}"/>
                </a:ext>
              </a:extLst>
            </p:cNvPr>
            <p:cNvSpPr/>
            <p:nvPr/>
          </p:nvSpPr>
          <p:spPr>
            <a:xfrm>
              <a:off x="7116467" y="2186648"/>
              <a:ext cx="4898674" cy="1290843"/>
            </a:xfrm>
            <a:prstGeom prst="flowChartTerminator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003284-FBF3-78EC-8251-0E64BF6BB682}"/>
                </a:ext>
              </a:extLst>
            </p:cNvPr>
            <p:cNvSpPr txBox="1"/>
            <p:nvPr/>
          </p:nvSpPr>
          <p:spPr>
            <a:xfrm>
              <a:off x="8612983" y="2025035"/>
              <a:ext cx="189667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+mn-ea"/>
                </a:rPr>
                <a:t>BOOL </a:t>
              </a:r>
              <a:r>
                <a:rPr lang="ko-KR" altLang="en-US" b="1" dirty="0">
                  <a:latin typeface="+mn-ea"/>
                </a:rPr>
                <a:t>타입 변환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6F8ACB-EC3F-4A4F-554B-88DE3383366C}"/>
                </a:ext>
              </a:extLst>
            </p:cNvPr>
            <p:cNvSpPr txBox="1"/>
            <p:nvPr/>
          </p:nvSpPr>
          <p:spPr>
            <a:xfrm>
              <a:off x="7356229" y="2581880"/>
              <a:ext cx="4410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/>
                <a:t>머신러닝</a:t>
              </a:r>
              <a:r>
                <a:rPr lang="ko-KR" altLang="en-US" sz="1400" dirty="0"/>
                <a:t> 모델은 수학적 연산을 기반으로 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작동한다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이진 연산으로 변환 시 연산이 </a:t>
              </a:r>
              <a:r>
                <a:rPr lang="ko-KR" altLang="en-US" sz="1400" dirty="0" err="1"/>
                <a:t>간편해진다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BD69793-D04A-04AE-35D3-3E28A25BFA7C}"/>
              </a:ext>
            </a:extLst>
          </p:cNvPr>
          <p:cNvGrpSpPr/>
          <p:nvPr/>
        </p:nvGrpSpPr>
        <p:grpSpPr>
          <a:xfrm>
            <a:off x="4296000" y="2138157"/>
            <a:ext cx="3600000" cy="3600000"/>
            <a:chOff x="4295999" y="2048157"/>
            <a:chExt cx="3600000" cy="3600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DAB67F-5299-B552-A386-DB7402B23BF4}"/>
                </a:ext>
              </a:extLst>
            </p:cNvPr>
            <p:cNvSpPr/>
            <p:nvPr/>
          </p:nvSpPr>
          <p:spPr>
            <a:xfrm>
              <a:off x="4295999" y="2048157"/>
              <a:ext cx="3600000" cy="3600000"/>
            </a:xfrm>
            <a:prstGeom prst="ellipse">
              <a:avLst/>
            </a:prstGeom>
            <a:solidFill>
              <a:srgbClr val="0429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C77B5C7-AF36-9E18-921C-DF0CBDDA6073}"/>
                </a:ext>
              </a:extLst>
            </p:cNvPr>
            <p:cNvSpPr/>
            <p:nvPr/>
          </p:nvSpPr>
          <p:spPr>
            <a:xfrm>
              <a:off x="4377903" y="2145198"/>
              <a:ext cx="3420000" cy="34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C66784-2618-90E7-A0D6-C9090A84A2BF}"/>
                </a:ext>
              </a:extLst>
            </p:cNvPr>
            <p:cNvSpPr txBox="1"/>
            <p:nvPr/>
          </p:nvSpPr>
          <p:spPr>
            <a:xfrm>
              <a:off x="4528311" y="3549104"/>
              <a:ext cx="26478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i="0" dirty="0">
                  <a:solidFill>
                    <a:srgbClr val="042934"/>
                  </a:solidFill>
                  <a:effectLst/>
                  <a:latin typeface="Apple SD Gothic Neo"/>
                </a:rPr>
                <a:t>PREPROCESSING</a:t>
              </a:r>
              <a:endParaRPr lang="ko-KR" altLang="en-US" sz="2800" b="1" dirty="0">
                <a:solidFill>
                  <a:srgbClr val="042934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70F994D-E8B6-7EF1-CF73-F507C3689107}"/>
              </a:ext>
            </a:extLst>
          </p:cNvPr>
          <p:cNvSpPr txBox="1"/>
          <p:nvPr/>
        </p:nvSpPr>
        <p:spPr>
          <a:xfrm>
            <a:off x="3835771" y="62737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AI</a:t>
            </a:r>
            <a:endParaRPr lang="ko-KR" altLang="en-US" sz="1200" b="1" dirty="0">
              <a:solidFill>
                <a:srgbClr val="0328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828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564564" y="637401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3667689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4A513D5-1405-3996-CA9D-8F8BFBE395C6}"/>
              </a:ext>
            </a:extLst>
          </p:cNvPr>
          <p:cNvGrpSpPr/>
          <p:nvPr/>
        </p:nvGrpSpPr>
        <p:grpSpPr>
          <a:xfrm>
            <a:off x="1792737" y="1429130"/>
            <a:ext cx="8718820" cy="5067027"/>
            <a:chOff x="1596601" y="1341634"/>
            <a:chExt cx="8718820" cy="5067027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C13875D-37ED-DEFD-6158-F0F28C938B59}"/>
                </a:ext>
              </a:extLst>
            </p:cNvPr>
            <p:cNvSpPr/>
            <p:nvPr/>
          </p:nvSpPr>
          <p:spPr>
            <a:xfrm>
              <a:off x="1596601" y="2784796"/>
              <a:ext cx="8718820" cy="1080609"/>
            </a:xfrm>
            <a:prstGeom prst="roundRect">
              <a:avLst/>
            </a:prstGeom>
            <a:solidFill>
              <a:srgbClr val="04242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92B97D5-C6FA-59DD-FEC3-9B8570CF33DE}"/>
                </a:ext>
              </a:extLst>
            </p:cNvPr>
            <p:cNvGrpSpPr/>
            <p:nvPr/>
          </p:nvGrpSpPr>
          <p:grpSpPr>
            <a:xfrm>
              <a:off x="1596601" y="1341634"/>
              <a:ext cx="8718820" cy="1464357"/>
              <a:chOff x="452889" y="1300772"/>
              <a:chExt cx="8718820" cy="146435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A583FB48-4888-8533-D892-9DA6F70EB100}"/>
                  </a:ext>
                </a:extLst>
              </p:cNvPr>
              <p:cNvSpPr/>
              <p:nvPr/>
            </p:nvSpPr>
            <p:spPr>
              <a:xfrm>
                <a:off x="452889" y="1300772"/>
                <a:ext cx="8718820" cy="1339275"/>
              </a:xfrm>
              <a:prstGeom prst="roundRect">
                <a:avLst/>
              </a:prstGeom>
              <a:solidFill>
                <a:srgbClr val="04242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8DF3D2-854E-E38D-FE5E-952FCE13436C}"/>
                  </a:ext>
                </a:extLst>
              </p:cNvPr>
              <p:cNvSpPr txBox="1"/>
              <p:nvPr/>
            </p:nvSpPr>
            <p:spPr>
              <a:xfrm>
                <a:off x="616322" y="1380134"/>
                <a:ext cx="8425705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0" dirty="0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</a:rPr>
                  <a:t>if</a:t>
                </a:r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'Unnamed: 0'</a:t>
                </a:r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0" dirty="0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in</a:t>
                </a:r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data</a:t>
                </a:r>
                <a:r>
                  <a:rPr lang="en-US" altLang="ko-KR" sz="1200" b="0" dirty="0" err="1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1200" b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columns</a:t>
                </a:r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:</a:t>
                </a:r>
              </a:p>
              <a:p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altLang="ko-KR" sz="1200" b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data</a:t>
                </a:r>
                <a:r>
                  <a:rPr lang="en-US" altLang="ko-KR" sz="1200" b="0" dirty="0" err="1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1200" b="0" dirty="0" err="1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drop</a:t>
                </a:r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([</a:t>
                </a:r>
                <a:r>
                  <a:rPr lang="en-US" altLang="ko-KR" sz="12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'Unnamed: 0'</a:t>
                </a:r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], </a:t>
                </a:r>
                <a:r>
                  <a:rPr lang="en-US" altLang="ko-KR" sz="12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axis</a:t>
                </a:r>
                <a:r>
                  <a:rPr lang="en-US" altLang="ko-KR" sz="12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sz="1200" b="0" dirty="0">
                    <a:solidFill>
                      <a:srgbClr val="B5CEA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en-US" altLang="ko-KR" sz="1200" b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inplace</a:t>
                </a:r>
                <a:r>
                  <a:rPr lang="en-US" altLang="ko-KR" sz="12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sz="1200" b="0" dirty="0">
                    <a:solidFill>
                      <a:srgbClr val="4FC1FF"/>
                    </a:solidFill>
                    <a:effectLst/>
                    <a:latin typeface="Consolas" panose="020B0609020204030204" pitchFamily="49" charset="0"/>
                  </a:rPr>
                  <a:t>True</a:t>
                </a:r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b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</a:br>
                <a:r>
                  <a:rPr lang="en-US" altLang="ko-KR" sz="1200" b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data</a:t>
                </a:r>
                <a:r>
                  <a:rPr lang="en-US" altLang="ko-KR" sz="1200" b="0" dirty="0" err="1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1200" b="0" dirty="0" err="1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drop</a:t>
                </a:r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([</a:t>
                </a:r>
                <a:r>
                  <a:rPr lang="en-US" altLang="ko-KR" sz="12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'</a:t>
                </a:r>
                <a:r>
                  <a:rPr lang="en-US" altLang="ko-KR" sz="1200" b="0" dirty="0" err="1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matchId</a:t>
                </a:r>
                <a:r>
                  <a:rPr lang="en-US" altLang="ko-KR" sz="12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'</a:t>
                </a:r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en-US" altLang="ko-KR" sz="12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'</a:t>
                </a:r>
                <a:r>
                  <a:rPr lang="en-US" altLang="ko-KR" sz="1200" b="0" dirty="0" err="1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gameId</a:t>
                </a:r>
                <a:r>
                  <a:rPr lang="en-US" altLang="ko-KR" sz="12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'</a:t>
                </a:r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en-US" altLang="ko-KR" sz="12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'</a:t>
                </a:r>
                <a:r>
                  <a:rPr lang="en-US" altLang="ko-KR" sz="1200" b="0" dirty="0" err="1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gameMode</a:t>
                </a:r>
                <a:r>
                  <a:rPr lang="en-US" altLang="ko-KR" sz="12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'</a:t>
                </a:r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en-US" altLang="ko-KR" sz="12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'</a:t>
                </a:r>
                <a:r>
                  <a:rPr lang="en-US" altLang="ko-KR" sz="1200" b="0" dirty="0" err="1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gameVersion</a:t>
                </a:r>
                <a:r>
                  <a:rPr lang="en-US" altLang="ko-KR" sz="12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'</a:t>
                </a:r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en-US" altLang="ko-KR" sz="12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'</a:t>
                </a:r>
                <a:r>
                  <a:rPr lang="en-US" altLang="ko-KR" sz="1200" b="0" dirty="0" err="1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championName</a:t>
                </a:r>
                <a:r>
                  <a:rPr lang="en-US" altLang="ko-KR" sz="12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'</a:t>
                </a:r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], </a:t>
                </a:r>
                <a:r>
                  <a:rPr lang="en-US" altLang="ko-KR" sz="12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axis</a:t>
                </a:r>
                <a:r>
                  <a:rPr lang="en-US" altLang="ko-KR" sz="12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sz="1200" b="0" dirty="0">
                    <a:solidFill>
                      <a:srgbClr val="B5CEA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en-US" altLang="ko-KR" sz="1200" b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inplace</a:t>
                </a:r>
                <a:r>
                  <a:rPr lang="en-US" altLang="ko-KR" sz="12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sz="1200" b="0" dirty="0">
                    <a:solidFill>
                      <a:srgbClr val="4FC1FF"/>
                    </a:solidFill>
                    <a:effectLst/>
                    <a:latin typeface="Consolas" panose="020B0609020204030204" pitchFamily="49" charset="0"/>
                  </a:rPr>
                  <a:t>True</a:t>
                </a:r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altLang="ko-KR" sz="12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data</a:t>
                </a:r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data</a:t>
                </a:r>
                <a:r>
                  <a:rPr lang="en-US" altLang="ko-KR" sz="1200" b="0" dirty="0" err="1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1200" b="0" dirty="0" err="1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dropna</a:t>
                </a:r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ko-KR" sz="12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subset</a:t>
                </a:r>
                <a:r>
                  <a:rPr lang="en-US" altLang="ko-KR" sz="12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en-US" altLang="ko-KR" sz="12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'</a:t>
                </a:r>
                <a:r>
                  <a:rPr lang="en-US" altLang="ko-KR" sz="1200" b="0" dirty="0" err="1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teamPosition</a:t>
                </a:r>
                <a:r>
                  <a:rPr lang="en-US" altLang="ko-KR" sz="12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'</a:t>
                </a:r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])</a:t>
                </a:r>
              </a:p>
              <a:p>
                <a:r>
                  <a:rPr lang="en-US" altLang="ko-KR" sz="1200" b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data</a:t>
                </a:r>
                <a:r>
                  <a:rPr lang="en-US" altLang="ko-KR" sz="1200" b="0" dirty="0" err="1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1200" b="0" dirty="0" err="1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head</a:t>
                </a:r>
                <a:r>
                  <a:rPr lang="en-US" altLang="ko-KR" sz="12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endParaRPr lang="ko-KR" altLang="en-US" sz="12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250E26-FE27-301D-E14B-33B45DC986C5}"/>
                </a:ext>
              </a:extLst>
            </p:cNvPr>
            <p:cNvSpPr txBox="1"/>
            <p:nvPr/>
          </p:nvSpPr>
          <p:spPr>
            <a:xfrm>
              <a:off x="1811833" y="2938731"/>
              <a:ext cx="485581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column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altLang="ko-KR" sz="1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columns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column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].</a:t>
              </a:r>
              <a:r>
                <a:rPr lang="en-US" altLang="ko-KR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dtype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'bool'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column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column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].</a:t>
              </a:r>
              <a:r>
                <a:rPr lang="en-US" altLang="ko-KR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astype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4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B6C2785-1F69-4431-7859-857876249C90}"/>
                </a:ext>
              </a:extLst>
            </p:cNvPr>
            <p:cNvSpPr/>
            <p:nvPr/>
          </p:nvSpPr>
          <p:spPr>
            <a:xfrm>
              <a:off x="1596601" y="3955475"/>
              <a:ext cx="8718820" cy="1080609"/>
            </a:xfrm>
            <a:prstGeom prst="roundRect">
              <a:avLst/>
            </a:prstGeom>
            <a:solidFill>
              <a:srgbClr val="04242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4D4EA3-B78E-B294-D302-10E6E527DBAE}"/>
                </a:ext>
              </a:extLst>
            </p:cNvPr>
            <p:cNvSpPr txBox="1"/>
            <p:nvPr/>
          </p:nvSpPr>
          <p:spPr>
            <a:xfrm>
              <a:off x="1851422" y="4134300"/>
              <a:ext cx="45576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cl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altLang="ko-KR" sz="1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columns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cl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].</a:t>
              </a:r>
              <a:r>
                <a:rPr lang="en-US" altLang="ko-KR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dtype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.int32:</a:t>
              </a:r>
            </a:p>
            <a:p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cl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cl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].</a:t>
              </a:r>
              <a:r>
                <a:rPr lang="en-US" altLang="ko-KR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astype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4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.int64)</a:t>
              </a:r>
            </a:p>
            <a:p>
              <a:endParaRPr lang="ko-KR" altLang="en-US" sz="1400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0986864-40A6-F226-0130-F1831FDF2239}"/>
                </a:ext>
              </a:extLst>
            </p:cNvPr>
            <p:cNvSpPr/>
            <p:nvPr/>
          </p:nvSpPr>
          <p:spPr>
            <a:xfrm>
              <a:off x="1596601" y="5164882"/>
              <a:ext cx="8718820" cy="1243779"/>
            </a:xfrm>
            <a:prstGeom prst="roundRect">
              <a:avLst/>
            </a:prstGeom>
            <a:solidFill>
              <a:srgbClr val="04242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90446F0-9249-CFDC-6D00-B447F4385BA0}"/>
                </a:ext>
              </a:extLst>
            </p:cNvPr>
            <p:cNvSpPr txBox="1"/>
            <p:nvPr/>
          </p:nvSpPr>
          <p:spPr>
            <a:xfrm>
              <a:off x="1851422" y="5275729"/>
              <a:ext cx="610061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numeric_columns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altLang="ko-KR" sz="1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select_dtypes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exclude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'object'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]).</a:t>
              </a:r>
              <a:r>
                <a:rPr lang="en-US" altLang="ko-KR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columns</a:t>
              </a:r>
              <a:r>
                <a:rPr lang="en-US" altLang="ko-KR" sz="1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tolist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ko-KR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categorical_columns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altLang="ko-KR" sz="1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select_dtypes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include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'object'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]).</a:t>
              </a:r>
              <a:r>
                <a:rPr lang="en-US" altLang="ko-KR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columns</a:t>
              </a:r>
              <a:r>
                <a:rPr lang="en-US" altLang="ko-KR" sz="1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tolist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AFAA409-01A6-6BE0-374E-45121998C7CC}"/>
              </a:ext>
            </a:extLst>
          </p:cNvPr>
          <p:cNvSpPr txBox="1"/>
          <p:nvPr/>
        </p:nvSpPr>
        <p:spPr>
          <a:xfrm>
            <a:off x="1369056" y="235946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837057-29B1-3C64-311A-A14E91FAFFE0}"/>
              </a:ext>
            </a:extLst>
          </p:cNvPr>
          <p:cNvSpPr txBox="1"/>
          <p:nvPr/>
        </p:nvSpPr>
        <p:spPr>
          <a:xfrm>
            <a:off x="1369056" y="354633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[5]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57F45E-44D0-83AF-8061-0311A8A93396}"/>
              </a:ext>
            </a:extLst>
          </p:cNvPr>
          <p:cNvSpPr txBox="1"/>
          <p:nvPr/>
        </p:nvSpPr>
        <p:spPr>
          <a:xfrm>
            <a:off x="1369056" y="4808736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[9]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F3D003-794D-B6AF-6C65-091B92A8BF6B}"/>
              </a:ext>
            </a:extLst>
          </p:cNvPr>
          <p:cNvSpPr txBox="1"/>
          <p:nvPr/>
        </p:nvSpPr>
        <p:spPr>
          <a:xfrm>
            <a:off x="1269669" y="6009555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[10]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2E44C-99AB-7FC4-7E67-A85D95B76C81}"/>
              </a:ext>
            </a:extLst>
          </p:cNvPr>
          <p:cNvSpPr txBox="1"/>
          <p:nvPr/>
        </p:nvSpPr>
        <p:spPr>
          <a:xfrm>
            <a:off x="3835771" y="62737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AI</a:t>
            </a:r>
            <a:endParaRPr lang="ko-KR" altLang="en-US" sz="1200" b="1" dirty="0">
              <a:solidFill>
                <a:srgbClr val="0328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110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7E0700-00BA-2E1E-8C2A-0C1B444F9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448" y="2009675"/>
            <a:ext cx="3972479" cy="462979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0193AB-E67B-4F9B-8205-29FAE93E80CE}"/>
              </a:ext>
            </a:extLst>
          </p:cNvPr>
          <p:cNvGrpSpPr/>
          <p:nvPr/>
        </p:nvGrpSpPr>
        <p:grpSpPr>
          <a:xfrm>
            <a:off x="1697557" y="1338092"/>
            <a:ext cx="8305810" cy="643119"/>
            <a:chOff x="1697557" y="1338092"/>
            <a:chExt cx="8305810" cy="64311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D724975-4F14-6F89-F97E-6E22EBE0E83F}"/>
                </a:ext>
              </a:extLst>
            </p:cNvPr>
            <p:cNvGrpSpPr/>
            <p:nvPr/>
          </p:nvGrpSpPr>
          <p:grpSpPr>
            <a:xfrm>
              <a:off x="2124999" y="1338092"/>
              <a:ext cx="7878368" cy="643119"/>
              <a:chOff x="328504" y="1338092"/>
              <a:chExt cx="7878368" cy="643119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15918329-3289-A79E-609B-70CFF02B0CB5}"/>
                  </a:ext>
                </a:extLst>
              </p:cNvPr>
              <p:cNvSpPr/>
              <p:nvPr/>
            </p:nvSpPr>
            <p:spPr>
              <a:xfrm>
                <a:off x="328504" y="1338092"/>
                <a:ext cx="7878368" cy="551684"/>
              </a:xfrm>
              <a:prstGeom prst="roundRect">
                <a:avLst/>
              </a:prstGeom>
              <a:solidFill>
                <a:srgbClr val="04242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368F69-A969-1024-A1E2-4A206B9D245D}"/>
                  </a:ext>
                </a:extLst>
              </p:cNvPr>
              <p:cNvSpPr txBox="1"/>
              <p:nvPr/>
            </p:nvSpPr>
            <p:spPr>
              <a:xfrm>
                <a:off x="468856" y="1457991"/>
                <a:ext cx="773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0" dirty="0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print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((</a:t>
                </a:r>
                <a:r>
                  <a:rPr lang="en-US" altLang="ko-KR" sz="1400" b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data</a:t>
                </a:r>
                <a:r>
                  <a:rPr lang="en-US" altLang="ko-KR" sz="1400" b="0" dirty="0" err="1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1400" b="0" dirty="0" err="1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isnull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().</a:t>
                </a:r>
                <a:r>
                  <a:rPr lang="en-US" altLang="ko-KR" sz="1400" b="0" dirty="0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sum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r>
                  <a:rPr lang="en-US" altLang="ko-KR" sz="1400" b="0" dirty="0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/</a:t>
                </a:r>
                <a:r>
                  <a:rPr lang="en-US" altLang="ko-KR" sz="1400" b="0" dirty="0" err="1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len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ko-KR" sz="14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data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)</a:t>
                </a:r>
                <a:r>
                  <a:rPr lang="en-US" altLang="ko-KR" sz="1400" b="0" dirty="0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altLang="ko-KR" sz="1400" b="0" dirty="0">
                    <a:solidFill>
                      <a:srgbClr val="B5CEA8"/>
                    </a:solidFill>
                    <a:effectLst/>
                    <a:latin typeface="Consolas" panose="020B0609020204030204" pitchFamily="49" charset="0"/>
                  </a:rPr>
                  <a:t>100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).</a:t>
                </a:r>
                <a:r>
                  <a:rPr lang="en-US" altLang="ko-KR" sz="1400" b="0" dirty="0" err="1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sort_values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ko-KR" sz="14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ascending</a:t>
                </a:r>
                <a:r>
                  <a:rPr lang="en-US" altLang="ko-KR" sz="14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sz="1400" b="0" dirty="0">
                    <a:solidFill>
                      <a:srgbClr val="4FC1FF"/>
                    </a:solidFill>
                    <a:effectLst/>
                    <a:latin typeface="Consolas" panose="020B0609020204030204" pitchFamily="49" charset="0"/>
                  </a:rPr>
                  <a:t>False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)[:</a:t>
                </a:r>
                <a:r>
                  <a:rPr lang="en-US" altLang="ko-KR" sz="1400" b="0" dirty="0">
                    <a:solidFill>
                      <a:srgbClr val="B5CEA8"/>
                    </a:solidFill>
                    <a:effectLst/>
                    <a:latin typeface="Consolas" panose="020B0609020204030204" pitchFamily="49" charset="0"/>
                  </a:rPr>
                  <a:t>20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])</a:t>
                </a:r>
              </a:p>
              <a:p>
                <a:endParaRPr lang="ko-KR" altLang="en-US" sz="14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023D4E-0744-5F1A-A6FC-92B142276CB8}"/>
                </a:ext>
              </a:extLst>
            </p:cNvPr>
            <p:cNvSpPr txBox="1"/>
            <p:nvPr/>
          </p:nvSpPr>
          <p:spPr>
            <a:xfrm>
              <a:off x="1697557" y="1565712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[3]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D74272F-5D09-487E-B486-1EA64321BAAD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15F04-314C-BF4D-2BD1-E50A839DFA3E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9D54F-46F9-A01B-E1D4-E7BBEC57C56D}"/>
              </a:ext>
            </a:extLst>
          </p:cNvPr>
          <p:cNvSpPr txBox="1"/>
          <p:nvPr/>
        </p:nvSpPr>
        <p:spPr>
          <a:xfrm>
            <a:off x="564564" y="637401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236538-470D-41FB-2D92-219E18C38C1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605235-2334-C8AA-54C4-DCBE0083C58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18A407-6F10-76E2-4AB2-5FDD72864B1B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130622DE-E7E5-998D-A26D-1CDB04C39BD9}"/>
              </a:ext>
            </a:extLst>
          </p:cNvPr>
          <p:cNvSpPr/>
          <p:nvPr/>
        </p:nvSpPr>
        <p:spPr>
          <a:xfrm>
            <a:off x="3667689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FA7E6-C6F7-76A9-1738-25C135F6D6F0}"/>
              </a:ext>
            </a:extLst>
          </p:cNvPr>
          <p:cNvSpPr txBox="1"/>
          <p:nvPr/>
        </p:nvSpPr>
        <p:spPr>
          <a:xfrm>
            <a:off x="3835771" y="62737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AI</a:t>
            </a:r>
            <a:endParaRPr lang="ko-KR" altLang="en-US" sz="1200" b="1" dirty="0">
              <a:solidFill>
                <a:srgbClr val="0328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464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564564" y="637401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3667689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A78648F-2559-5C03-C5E7-015C43964FED}"/>
              </a:ext>
            </a:extLst>
          </p:cNvPr>
          <p:cNvGrpSpPr/>
          <p:nvPr/>
        </p:nvGrpSpPr>
        <p:grpSpPr>
          <a:xfrm>
            <a:off x="564564" y="2557291"/>
            <a:ext cx="6119314" cy="1401167"/>
            <a:chOff x="1697557" y="1338091"/>
            <a:chExt cx="6119314" cy="140116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964B4A9-2DDB-7774-1648-CF1F63EE9A5E}"/>
                </a:ext>
              </a:extLst>
            </p:cNvPr>
            <p:cNvGrpSpPr/>
            <p:nvPr/>
          </p:nvGrpSpPr>
          <p:grpSpPr>
            <a:xfrm>
              <a:off x="2124999" y="1338091"/>
              <a:ext cx="5691872" cy="1401167"/>
              <a:chOff x="328504" y="1338091"/>
              <a:chExt cx="5691872" cy="1401167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EE2C593-A78A-E698-8589-8D702F41F45E}"/>
                  </a:ext>
                </a:extLst>
              </p:cNvPr>
              <p:cNvSpPr/>
              <p:nvPr/>
            </p:nvSpPr>
            <p:spPr>
              <a:xfrm>
                <a:off x="328504" y="1338091"/>
                <a:ext cx="5691872" cy="1401167"/>
              </a:xfrm>
              <a:prstGeom prst="roundRect">
                <a:avLst/>
              </a:prstGeom>
              <a:solidFill>
                <a:srgbClr val="04242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AF5FCF-7E0D-7DCA-6038-BD196E37CCB4}"/>
                  </a:ext>
                </a:extLst>
              </p:cNvPr>
              <p:cNvSpPr txBox="1"/>
              <p:nvPr/>
            </p:nvSpPr>
            <p:spPr>
              <a:xfrm>
                <a:off x="468856" y="1457991"/>
                <a:ext cx="5551520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numeric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14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1400" b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data</a:t>
                </a:r>
                <a:r>
                  <a:rPr lang="en-US" altLang="ko-KR" sz="1400" b="0" dirty="0" err="1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1400" b="0" dirty="0" err="1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select_dtypes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ko-KR" sz="14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include</a:t>
                </a:r>
                <a:r>
                  <a:rPr lang="en-US" altLang="ko-KR" sz="14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en-US" altLang="ko-KR" sz="14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'int'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en-US" altLang="ko-KR" sz="14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'float'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])</a:t>
                </a:r>
              </a:p>
              <a:p>
                <a:b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</a:br>
                <a:r>
                  <a:rPr lang="en-US" altLang="ko-KR" sz="1400" b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columns_to_impute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14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1400" b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numeric</a:t>
                </a:r>
                <a:r>
                  <a:rPr lang="en-US" altLang="ko-KR" sz="1400" b="0" dirty="0" err="1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1400" b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columns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en-US" altLang="ko-KR" sz="1400" b="0" dirty="0">
                    <a:solidFill>
                      <a:srgbClr val="B5CEA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:</a:t>
                </a:r>
                <a:r>
                  <a:rPr lang="en-US" altLang="ko-KR" sz="14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-</a:t>
                </a:r>
                <a:r>
                  <a:rPr lang="en-US" altLang="ko-KR" sz="1400" b="0" dirty="0">
                    <a:solidFill>
                      <a:srgbClr val="B5CEA8"/>
                    </a:solidFill>
                    <a:effectLst/>
                    <a:latin typeface="Consolas" panose="020B0609020204030204" pitchFamily="49" charset="0"/>
                  </a:rPr>
                  <a:t>4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]</a:t>
                </a:r>
              </a:p>
              <a:p>
                <a:r>
                  <a:rPr lang="en-US" altLang="ko-KR" sz="1400" b="0" dirty="0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</a:rPr>
                  <a:t>for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14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1400" b="0" dirty="0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in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1400" b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columns_to_impute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:</a:t>
                </a:r>
              </a:p>
              <a:p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altLang="ko-KR" sz="14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data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en-US" altLang="ko-KR" sz="14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] </a:t>
                </a:r>
                <a:r>
                  <a:rPr lang="en-US" altLang="ko-KR" sz="14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14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data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en-US" altLang="ko-KR" sz="14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].</a:t>
                </a:r>
                <a:r>
                  <a:rPr lang="en-US" altLang="ko-KR" sz="1400" b="0" dirty="0" err="1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fillna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ko-KR" sz="14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data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en-US" altLang="ko-KR" sz="14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].</a:t>
                </a:r>
                <a:r>
                  <a:rPr lang="en-US" altLang="ko-KR" sz="1400" b="0" dirty="0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median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())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2F22BB-7D70-18DC-C4A2-DAF24F499327}"/>
                </a:ext>
              </a:extLst>
            </p:cNvPr>
            <p:cNvSpPr txBox="1"/>
            <p:nvPr/>
          </p:nvSpPr>
          <p:spPr>
            <a:xfrm>
              <a:off x="1697557" y="2431481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[4]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117C5DB-ED47-5DA1-A5D7-3BA899FB2A67}"/>
              </a:ext>
            </a:extLst>
          </p:cNvPr>
          <p:cNvGrpSpPr/>
          <p:nvPr/>
        </p:nvGrpSpPr>
        <p:grpSpPr>
          <a:xfrm>
            <a:off x="528774" y="4187509"/>
            <a:ext cx="6155104" cy="532273"/>
            <a:chOff x="1661767" y="1338091"/>
            <a:chExt cx="6155104" cy="53227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F3B63AB-1FBB-AF36-E75E-881C95D3C5B9}"/>
                </a:ext>
              </a:extLst>
            </p:cNvPr>
            <p:cNvGrpSpPr/>
            <p:nvPr/>
          </p:nvGrpSpPr>
          <p:grpSpPr>
            <a:xfrm>
              <a:off x="2124999" y="1338091"/>
              <a:ext cx="5691872" cy="532273"/>
              <a:chOff x="328504" y="1338091"/>
              <a:chExt cx="5691872" cy="532273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8B921D46-EF77-54B8-7BD0-C0027AF6E709}"/>
                  </a:ext>
                </a:extLst>
              </p:cNvPr>
              <p:cNvSpPr/>
              <p:nvPr/>
            </p:nvSpPr>
            <p:spPr>
              <a:xfrm>
                <a:off x="328504" y="1338091"/>
                <a:ext cx="5691872" cy="532273"/>
              </a:xfrm>
              <a:prstGeom prst="roundRect">
                <a:avLst/>
              </a:prstGeom>
              <a:solidFill>
                <a:srgbClr val="04242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A182AC-EE4E-99E8-F208-6051E5595AE2}"/>
                  </a:ext>
                </a:extLst>
              </p:cNvPr>
              <p:cNvSpPr txBox="1"/>
              <p:nvPr/>
            </p:nvSpPr>
            <p:spPr>
              <a:xfrm>
                <a:off x="468856" y="1457991"/>
                <a:ext cx="27687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0" dirty="0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print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ko-KR" sz="1400" b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data</a:t>
                </a:r>
                <a:r>
                  <a:rPr lang="en-US" altLang="ko-KR" sz="1400" b="0" dirty="0" err="1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1400" b="0" dirty="0" err="1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isnull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().</a:t>
                </a:r>
                <a:r>
                  <a:rPr lang="en-US" altLang="ko-KR" sz="1400" b="0" dirty="0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sum</a:t>
                </a:r>
                <a:r>
                  <a:rPr lang="en-US" altLang="ko-KR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())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F3E0E6-216C-C715-85D8-97A6FEB57A98}"/>
                </a:ext>
              </a:extLst>
            </p:cNvPr>
            <p:cNvSpPr txBox="1"/>
            <p:nvPr/>
          </p:nvSpPr>
          <p:spPr>
            <a:xfrm>
              <a:off x="1661767" y="1562587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[7]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933F38C-7A81-8E87-46DA-E3662F57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029" y="2316995"/>
            <a:ext cx="2429214" cy="26673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698175-440F-5FB3-2E3A-B0B8FDA639DD}"/>
              </a:ext>
            </a:extLst>
          </p:cNvPr>
          <p:cNvSpPr txBox="1"/>
          <p:nvPr/>
        </p:nvSpPr>
        <p:spPr>
          <a:xfrm>
            <a:off x="3835771" y="62737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AI</a:t>
            </a:r>
            <a:endParaRPr lang="ko-KR" altLang="en-US" sz="1200" b="1" dirty="0">
              <a:solidFill>
                <a:srgbClr val="0328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283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564564" y="637401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3667689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31C825-E266-1A70-3D8C-747979B82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68"/>
          <a:stretch>
            <a:fillRect/>
          </a:stretch>
        </p:blipFill>
        <p:spPr>
          <a:xfrm>
            <a:off x="710610" y="2420682"/>
            <a:ext cx="10770779" cy="2697050"/>
          </a:xfrm>
          <a:custGeom>
            <a:avLst/>
            <a:gdLst>
              <a:gd name="connsiteX0" fmla="*/ 0 w 7766627"/>
              <a:gd name="connsiteY0" fmla="*/ 0 h 1944797"/>
              <a:gd name="connsiteX1" fmla="*/ 7766627 w 7766627"/>
              <a:gd name="connsiteY1" fmla="*/ 0 h 1944797"/>
              <a:gd name="connsiteX2" fmla="*/ 7766627 w 7766627"/>
              <a:gd name="connsiteY2" fmla="*/ 1944797 h 1944797"/>
              <a:gd name="connsiteX3" fmla="*/ 0 w 7766627"/>
              <a:gd name="connsiteY3" fmla="*/ 1944797 h 1944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6627" h="1944797">
                <a:moveTo>
                  <a:pt x="0" y="0"/>
                </a:moveTo>
                <a:lnTo>
                  <a:pt x="7766627" y="0"/>
                </a:lnTo>
                <a:lnTo>
                  <a:pt x="7766627" y="1944797"/>
                </a:lnTo>
                <a:lnTo>
                  <a:pt x="0" y="1944797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4C1014-04CF-6894-392F-BE4773BF21AD}"/>
              </a:ext>
            </a:extLst>
          </p:cNvPr>
          <p:cNvSpPr txBox="1"/>
          <p:nvPr/>
        </p:nvSpPr>
        <p:spPr>
          <a:xfrm>
            <a:off x="3835771" y="62737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AI</a:t>
            </a:r>
            <a:endParaRPr lang="ko-KR" altLang="en-US" sz="1200" b="1" dirty="0">
              <a:solidFill>
                <a:srgbClr val="0328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763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564564" y="637401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3667689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F8C66C9-3162-2F87-8CDF-D1D92B476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746530"/>
              </p:ext>
            </p:extLst>
          </p:nvPr>
        </p:nvGraphicFramePr>
        <p:xfrm>
          <a:off x="446497" y="1429131"/>
          <a:ext cx="4973209" cy="3334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038">
                  <a:extLst>
                    <a:ext uri="{9D8B030D-6E8A-4147-A177-3AD203B41FA5}">
                      <a16:colId xmlns:a16="http://schemas.microsoft.com/office/drawing/2014/main" val="3104549820"/>
                    </a:ext>
                  </a:extLst>
                </a:gridCol>
                <a:gridCol w="1670391">
                  <a:extLst>
                    <a:ext uri="{9D8B030D-6E8A-4147-A177-3AD203B41FA5}">
                      <a16:colId xmlns:a16="http://schemas.microsoft.com/office/drawing/2014/main" val="15909089"/>
                    </a:ext>
                  </a:extLst>
                </a:gridCol>
                <a:gridCol w="1671780">
                  <a:extLst>
                    <a:ext uri="{9D8B030D-6E8A-4147-A177-3AD203B41FA5}">
                      <a16:colId xmlns:a16="http://schemas.microsoft.com/office/drawing/2014/main" val="2262809057"/>
                    </a:ext>
                  </a:extLst>
                </a:gridCol>
              </a:tblGrid>
              <a:tr h="666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teamPosition</a:t>
                      </a:r>
                      <a:endParaRPr lang="ko-KR" altLang="en-US" dirty="0"/>
                    </a:p>
                  </a:txBody>
                  <a:tcPr>
                    <a:solidFill>
                      <a:srgbClr val="04293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championId</a:t>
                      </a:r>
                      <a:endParaRPr lang="ko-KR" altLang="en-US" dirty="0"/>
                    </a:p>
                  </a:txBody>
                  <a:tcPr>
                    <a:solidFill>
                      <a:srgbClr val="04293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primaryStyle</a:t>
                      </a:r>
                      <a:endParaRPr lang="ko-KR" altLang="en-US" dirty="0"/>
                    </a:p>
                  </a:txBody>
                  <a:tcPr>
                    <a:solidFill>
                      <a:srgbClr val="0429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949662"/>
                  </a:ext>
                </a:extLst>
              </a:tr>
              <a:tr h="666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MIDDLE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8369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476543"/>
                  </a:ext>
                </a:extLst>
              </a:tr>
              <a:tr h="666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8226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538816"/>
                  </a:ext>
                </a:extLst>
              </a:tr>
              <a:tr h="666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JUNGLE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9104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110448"/>
                  </a:ext>
                </a:extLst>
              </a:tr>
              <a:tr h="666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BOTTOM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8242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35606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C65DD9F-8876-61AC-EA05-69FDA3509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136302"/>
              </p:ext>
            </p:extLst>
          </p:nvPr>
        </p:nvGraphicFramePr>
        <p:xfrm>
          <a:off x="6920076" y="1429130"/>
          <a:ext cx="4973209" cy="3334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038">
                  <a:extLst>
                    <a:ext uri="{9D8B030D-6E8A-4147-A177-3AD203B41FA5}">
                      <a16:colId xmlns:a16="http://schemas.microsoft.com/office/drawing/2014/main" val="3104549820"/>
                    </a:ext>
                  </a:extLst>
                </a:gridCol>
                <a:gridCol w="1670391">
                  <a:extLst>
                    <a:ext uri="{9D8B030D-6E8A-4147-A177-3AD203B41FA5}">
                      <a16:colId xmlns:a16="http://schemas.microsoft.com/office/drawing/2014/main" val="15909089"/>
                    </a:ext>
                  </a:extLst>
                </a:gridCol>
                <a:gridCol w="1671780">
                  <a:extLst>
                    <a:ext uri="{9D8B030D-6E8A-4147-A177-3AD203B41FA5}">
                      <a16:colId xmlns:a16="http://schemas.microsoft.com/office/drawing/2014/main" val="2262809057"/>
                    </a:ext>
                  </a:extLst>
                </a:gridCol>
              </a:tblGrid>
              <a:tr h="666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teamPosition</a:t>
                      </a:r>
                      <a:endParaRPr lang="ko-KR" altLang="en-US" dirty="0"/>
                    </a:p>
                  </a:txBody>
                  <a:tcPr>
                    <a:solidFill>
                      <a:srgbClr val="04293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championId</a:t>
                      </a:r>
                      <a:endParaRPr lang="ko-KR" altLang="en-US" dirty="0"/>
                    </a:p>
                  </a:txBody>
                  <a:tcPr>
                    <a:solidFill>
                      <a:srgbClr val="04293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primaryStyle</a:t>
                      </a:r>
                      <a:endParaRPr lang="ko-KR" altLang="en-US" dirty="0"/>
                    </a:p>
                  </a:txBody>
                  <a:tcPr>
                    <a:solidFill>
                      <a:srgbClr val="0429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949662"/>
                  </a:ext>
                </a:extLst>
              </a:tr>
              <a:tr h="666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476543"/>
                  </a:ext>
                </a:extLst>
              </a:tr>
              <a:tr h="666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538816"/>
                  </a:ext>
                </a:extLst>
              </a:tr>
              <a:tr h="666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110448"/>
                  </a:ext>
                </a:extLst>
              </a:tr>
              <a:tr h="666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35606"/>
                  </a:ext>
                </a:extLst>
              </a:tr>
            </a:tbl>
          </a:graphicData>
        </a:graphic>
      </p:graphicFrame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6DF74089-10AD-B90B-57C0-1A916252C9B5}"/>
              </a:ext>
            </a:extLst>
          </p:cNvPr>
          <p:cNvSpPr/>
          <p:nvPr/>
        </p:nvSpPr>
        <p:spPr>
          <a:xfrm>
            <a:off x="5865091" y="2652946"/>
            <a:ext cx="803564" cy="886691"/>
          </a:xfrm>
          <a:prstGeom prst="rightArrow">
            <a:avLst/>
          </a:prstGeom>
          <a:solidFill>
            <a:srgbClr val="0429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ED3E046-D4FE-8A85-70ED-1A622D5C9D92}"/>
              </a:ext>
            </a:extLst>
          </p:cNvPr>
          <p:cNvGrpSpPr/>
          <p:nvPr/>
        </p:nvGrpSpPr>
        <p:grpSpPr>
          <a:xfrm>
            <a:off x="1907463" y="5292096"/>
            <a:ext cx="8718820" cy="1101351"/>
            <a:chOff x="2124999" y="5061609"/>
            <a:chExt cx="8718820" cy="1101351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6AE5F17C-04E5-DFE5-7527-0CA08849366F}"/>
                </a:ext>
              </a:extLst>
            </p:cNvPr>
            <p:cNvSpPr/>
            <p:nvPr/>
          </p:nvSpPr>
          <p:spPr>
            <a:xfrm>
              <a:off x="2124999" y="5061609"/>
              <a:ext cx="8718820" cy="1080609"/>
            </a:xfrm>
            <a:prstGeom prst="roundRect">
              <a:avLst/>
            </a:prstGeom>
            <a:solidFill>
              <a:srgbClr val="04242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666786-A17A-8FC3-9A02-1ABC0139902F}"/>
                </a:ext>
              </a:extLst>
            </p:cNvPr>
            <p:cNvSpPr txBox="1"/>
            <p:nvPr/>
          </p:nvSpPr>
          <p:spPr>
            <a:xfrm>
              <a:off x="2611288" y="5208853"/>
              <a:ext cx="78374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label_encoders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feature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4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LabelEncoder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</a:t>
              </a:r>
              <a:r>
                <a:rPr lang="en-US" altLang="ko-KR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feature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categorical_columns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r>
                <a:rPr lang="en-US" altLang="ko-KR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feature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categorical_columns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feature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label_encoders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feature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].</a:t>
              </a:r>
              <a:r>
                <a:rPr lang="en-US" altLang="ko-KR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fit_transform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feature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endParaRPr lang="ko-KR" altLang="en-US" sz="14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744A4F-7BDC-186E-5FF2-444EF6D62A2E}"/>
              </a:ext>
            </a:extLst>
          </p:cNvPr>
          <p:cNvSpPr txBox="1"/>
          <p:nvPr/>
        </p:nvSpPr>
        <p:spPr>
          <a:xfrm>
            <a:off x="3835771" y="62737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AI</a:t>
            </a:r>
            <a:endParaRPr lang="ko-KR" altLang="en-US" sz="1200" b="1" dirty="0">
              <a:solidFill>
                <a:srgbClr val="0328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052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8BD88E5-627F-AD18-1777-B0B9E9C4F903}"/>
              </a:ext>
            </a:extLst>
          </p:cNvPr>
          <p:cNvSpPr/>
          <p:nvPr/>
        </p:nvSpPr>
        <p:spPr>
          <a:xfrm>
            <a:off x="1570182" y="1225550"/>
            <a:ext cx="5643418" cy="1646957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564564" y="637401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3667689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05E39DB5-ACEE-3267-F8CC-CDA0D62DF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84" y="3041141"/>
            <a:ext cx="3195304" cy="196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06310076-1281-FA4E-E8F0-7D8F18D3D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80" y="3041142"/>
            <a:ext cx="4416293" cy="326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4FB4DA-F6CD-94E5-78E5-8ECF2C878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034" y="1380134"/>
            <a:ext cx="3783282" cy="471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E48812-07F1-2C93-0F48-2B0CD4D1F65B}"/>
              </a:ext>
            </a:extLst>
          </p:cNvPr>
          <p:cNvSpPr txBox="1"/>
          <p:nvPr/>
        </p:nvSpPr>
        <p:spPr>
          <a:xfrm>
            <a:off x="1014205" y="1885785"/>
            <a:ext cx="107753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성능 비교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A1A97-2842-0CFA-CB4C-6B3A583B0C66}"/>
              </a:ext>
            </a:extLst>
          </p:cNvPr>
          <p:cNvSpPr txBox="1"/>
          <p:nvPr/>
        </p:nvSpPr>
        <p:spPr>
          <a:xfrm>
            <a:off x="2042804" y="1380134"/>
            <a:ext cx="5022401" cy="1349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동일한 조건에서 각 모델의 </a:t>
            </a:r>
            <a:r>
              <a:rPr lang="en-US" altLang="ko-KR" sz="1400" dirty="0"/>
              <a:t>AUC(%)</a:t>
            </a:r>
            <a:r>
              <a:rPr lang="ko-KR" altLang="en-US" sz="1400" dirty="0"/>
              <a:t>를 비교하였을 때</a:t>
            </a:r>
            <a:r>
              <a:rPr lang="en-US" altLang="ko-KR" sz="14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MLP</a:t>
            </a:r>
            <a:r>
              <a:rPr lang="ko-KR" altLang="en-US" sz="1400" dirty="0"/>
              <a:t>보다 성능이 우수하고 </a:t>
            </a:r>
            <a:r>
              <a:rPr lang="en-US" altLang="ko-KR" sz="1400" dirty="0"/>
              <a:t>GBDT</a:t>
            </a:r>
            <a:r>
              <a:rPr lang="ko-KR" altLang="en-US" sz="1400" dirty="0"/>
              <a:t>와 비슷하였음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0" i="0" u="sng" dirty="0">
                <a:effectLst/>
                <a:latin typeface="-apple-system"/>
              </a:rPr>
              <a:t>Transformer layer</a:t>
            </a:r>
            <a:r>
              <a:rPr lang="ko-KR" altLang="en-US" sz="1400" b="0" i="0" dirty="0">
                <a:effectLst/>
                <a:latin typeface="-apple-system"/>
              </a:rPr>
              <a:t>를 제거하고 나머지 구성 요소를 수정 후 원래 </a:t>
            </a:r>
            <a:endParaRPr lang="en-US" altLang="ko-KR" sz="1400" b="0" i="0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i="0" dirty="0" err="1">
                <a:effectLst/>
                <a:latin typeface="-apple-system"/>
              </a:rPr>
              <a:t>TabTransformer</a:t>
            </a:r>
            <a:r>
              <a:rPr lang="ko-KR" altLang="en-US" sz="1400" b="0" i="0" dirty="0">
                <a:effectLst/>
                <a:latin typeface="-apple-system"/>
              </a:rPr>
              <a:t>와 비교하였을 때</a:t>
            </a:r>
            <a:r>
              <a:rPr lang="en-US" altLang="ko-KR" sz="1400" b="0" i="0" dirty="0">
                <a:effectLst/>
                <a:latin typeface="-apple-system"/>
              </a:rPr>
              <a:t>, AUC</a:t>
            </a:r>
            <a:r>
              <a:rPr lang="ko-KR" altLang="en-US" sz="1400" b="0" i="0" dirty="0">
                <a:effectLst/>
                <a:latin typeface="-apple-system"/>
              </a:rPr>
              <a:t>가 평균 </a:t>
            </a:r>
            <a:r>
              <a:rPr lang="en-US" altLang="ko-KR" sz="1400" b="0" i="0" dirty="0">
                <a:effectLst/>
                <a:latin typeface="-apple-system"/>
              </a:rPr>
              <a:t>1.0% </a:t>
            </a:r>
            <a:r>
              <a:rPr lang="ko-KR" altLang="en-US" sz="1400" b="0" i="0" dirty="0">
                <a:effectLst/>
                <a:latin typeface="-apple-system"/>
              </a:rPr>
              <a:t>상승됨</a:t>
            </a:r>
            <a:r>
              <a:rPr lang="en-US" altLang="ko-KR" sz="1400" b="0" i="0" dirty="0">
                <a:effectLst/>
                <a:latin typeface="-apple-system"/>
              </a:rPr>
              <a:t>.</a:t>
            </a:r>
            <a:endParaRPr lang="en-US" altLang="ko-KR" sz="1400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3BF328C-7F5E-1EE5-905F-0D87611090D2}"/>
              </a:ext>
            </a:extLst>
          </p:cNvPr>
          <p:cNvCxnSpPr>
            <a:cxnSpLocks/>
          </p:cNvCxnSpPr>
          <p:nvPr/>
        </p:nvCxnSpPr>
        <p:spPr>
          <a:xfrm>
            <a:off x="3380180" y="2327564"/>
            <a:ext cx="6022438" cy="618836"/>
          </a:xfrm>
          <a:prstGeom prst="bentConnector3">
            <a:avLst>
              <a:gd name="adj1" fmla="val 99997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B31E3FC-A4F5-54A0-4BDE-FDF940761265}"/>
              </a:ext>
            </a:extLst>
          </p:cNvPr>
          <p:cNvSpPr txBox="1"/>
          <p:nvPr/>
        </p:nvSpPr>
        <p:spPr>
          <a:xfrm>
            <a:off x="3835771" y="62737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AI</a:t>
            </a:r>
            <a:endParaRPr lang="ko-KR" altLang="en-US" sz="1200" b="1" dirty="0">
              <a:solidFill>
                <a:srgbClr val="0328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394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564564" y="637401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3667689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60" name="Picture 4" descr="파이토치 기초 - 텐서 조작하기">
            <a:extLst>
              <a:ext uri="{FF2B5EF4-FFF2-40B4-BE49-F238E27FC236}">
                <a16:creationId xmlns:a16="http://schemas.microsoft.com/office/drawing/2014/main" id="{AB5284E9-0B1C-995B-DB22-8514736AC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276" y="1776288"/>
            <a:ext cx="1765852" cy="176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B39102-99A3-20D7-7A07-3BF05DACE913}"/>
              </a:ext>
            </a:extLst>
          </p:cNvPr>
          <p:cNvSpPr txBox="1"/>
          <p:nvPr/>
        </p:nvSpPr>
        <p:spPr>
          <a:xfrm>
            <a:off x="5543657" y="1384357"/>
            <a:ext cx="168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FRAMEWORK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EE2FDF-C088-DC69-9378-223B3104F27C}"/>
              </a:ext>
            </a:extLst>
          </p:cNvPr>
          <p:cNvSpPr txBox="1"/>
          <p:nvPr/>
        </p:nvSpPr>
        <p:spPr>
          <a:xfrm>
            <a:off x="5632939" y="3713222"/>
            <a:ext cx="118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PROCESS</a:t>
            </a:r>
            <a:endParaRPr lang="ko-KR" altLang="en-US" b="1" dirty="0"/>
          </a:p>
        </p:txBody>
      </p:sp>
      <p:pic>
        <p:nvPicPr>
          <p:cNvPr id="19462" name="Picture 6" descr="Amd - 무료 심벌 마크개 아이콘">
            <a:extLst>
              <a:ext uri="{FF2B5EF4-FFF2-40B4-BE49-F238E27FC236}">
                <a16:creationId xmlns:a16="http://schemas.microsoft.com/office/drawing/2014/main" id="{84D36948-739C-F2B3-5E9F-32FFB0C64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548" y="4363511"/>
            <a:ext cx="1174998" cy="117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2A58FE1-0C0A-AABE-7976-248F00E1F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461" y="4082554"/>
            <a:ext cx="1417961" cy="14179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843E37-E493-1295-593B-FA08CE664CCC}"/>
              </a:ext>
            </a:extLst>
          </p:cNvPr>
          <p:cNvSpPr txBox="1"/>
          <p:nvPr/>
        </p:nvSpPr>
        <p:spPr>
          <a:xfrm>
            <a:off x="3508886" y="5819467"/>
            <a:ext cx="23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42934"/>
                </a:solidFill>
              </a:rPr>
              <a:t>Ryzen 5 3600 6-Core</a:t>
            </a:r>
            <a:endParaRPr lang="ko-KR" altLang="en-US" dirty="0">
              <a:solidFill>
                <a:srgbClr val="042934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AA3000-F675-A54E-5066-A1A62A60829D}"/>
              </a:ext>
            </a:extLst>
          </p:cNvPr>
          <p:cNvSpPr txBox="1"/>
          <p:nvPr/>
        </p:nvSpPr>
        <p:spPr>
          <a:xfrm>
            <a:off x="6134546" y="5542468"/>
            <a:ext cx="23623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42934"/>
                </a:solidFill>
              </a:rPr>
              <a:t>CUDA </a:t>
            </a:r>
          </a:p>
          <a:p>
            <a:pPr algn="ctr"/>
            <a:r>
              <a:rPr lang="en-US" altLang="ko-KR" dirty="0">
                <a:solidFill>
                  <a:srgbClr val="042934"/>
                </a:solidFill>
              </a:rPr>
              <a:t>/</a:t>
            </a:r>
          </a:p>
          <a:p>
            <a:pPr algn="ctr"/>
            <a:r>
              <a:rPr lang="en-US" altLang="ko-KR" dirty="0">
                <a:solidFill>
                  <a:srgbClr val="042934"/>
                </a:solidFill>
              </a:rPr>
              <a:t>GeForce RTX 3060 Ti</a:t>
            </a:r>
            <a:endParaRPr lang="ko-KR" altLang="en-US" dirty="0">
              <a:solidFill>
                <a:srgbClr val="042934"/>
              </a:solidFill>
            </a:endParaRPr>
          </a:p>
        </p:txBody>
      </p:sp>
      <p:pic>
        <p:nvPicPr>
          <p:cNvPr id="19466" name="Picture 10">
            <a:extLst>
              <a:ext uri="{FF2B5EF4-FFF2-40B4-BE49-F238E27FC236}">
                <a16:creationId xmlns:a16="http://schemas.microsoft.com/office/drawing/2014/main" id="{6813647C-4E3B-5415-03A8-CA402F12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187" y="1921247"/>
            <a:ext cx="1184097" cy="137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5C5FD8-6FBD-7E36-7070-5F9AC2F56431}"/>
              </a:ext>
            </a:extLst>
          </p:cNvPr>
          <p:cNvSpPr txBox="1"/>
          <p:nvPr/>
        </p:nvSpPr>
        <p:spPr>
          <a:xfrm>
            <a:off x="2663941" y="1380833"/>
            <a:ext cx="139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INTERFACE</a:t>
            </a:r>
            <a:endParaRPr lang="ko-KR" altLang="en-US" b="1" dirty="0"/>
          </a:p>
        </p:txBody>
      </p:sp>
      <p:pic>
        <p:nvPicPr>
          <p:cNvPr id="19468" name="Picture 12" descr="File type vscode - Files &amp; Folders Icons">
            <a:extLst>
              <a:ext uri="{FF2B5EF4-FFF2-40B4-BE49-F238E27FC236}">
                <a16:creationId xmlns:a16="http://schemas.microsoft.com/office/drawing/2014/main" id="{48B801A1-B261-B7D9-5796-4D212E370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24" y="1809298"/>
            <a:ext cx="1417962" cy="141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4C272A-350A-C80E-1DFD-7B0D0BCFA3C6}"/>
              </a:ext>
            </a:extLst>
          </p:cNvPr>
          <p:cNvSpPr txBox="1"/>
          <p:nvPr/>
        </p:nvSpPr>
        <p:spPr>
          <a:xfrm>
            <a:off x="8929226" y="138083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IDE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9B25F-FEA8-0942-29A5-A526003496C3}"/>
              </a:ext>
            </a:extLst>
          </p:cNvPr>
          <p:cNvSpPr txBox="1"/>
          <p:nvPr/>
        </p:nvSpPr>
        <p:spPr>
          <a:xfrm>
            <a:off x="3835771" y="62737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AI</a:t>
            </a:r>
            <a:endParaRPr lang="ko-KR" altLang="en-US" sz="1200" b="1" dirty="0">
              <a:solidFill>
                <a:srgbClr val="0328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3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A81167E-EC5D-7103-E6A3-23318CD68DCE}"/>
              </a:ext>
            </a:extLst>
          </p:cNvPr>
          <p:cNvSpPr/>
          <p:nvPr/>
        </p:nvSpPr>
        <p:spPr>
          <a:xfrm>
            <a:off x="2844919" y="1389930"/>
            <a:ext cx="6789332" cy="2041235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01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ko-KR" altLang="en-US" sz="1400" b="1" spc="-150" dirty="0">
                <a:solidFill>
                  <a:srgbClr val="04242E"/>
                </a:solidFill>
                <a:latin typeface="+mn-ea"/>
              </a:rPr>
              <a:t>팀 및 프로젝트 개요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1843523" y="637168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04242E"/>
                </a:solidFill>
              </a:rPr>
              <a:t>ㆍ프로젝트</a:t>
            </a:r>
            <a:r>
              <a:rPr lang="ko-KR" altLang="en-US" sz="1200" b="1" dirty="0">
                <a:solidFill>
                  <a:srgbClr val="04242E"/>
                </a:solidFill>
              </a:rPr>
              <a:t> 소개</a:t>
            </a:r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EAD56701-65F0-44D2-F96B-AAB9697B578B}"/>
              </a:ext>
            </a:extLst>
          </p:cNvPr>
          <p:cNvSpPr txBox="1"/>
          <p:nvPr/>
        </p:nvSpPr>
        <p:spPr>
          <a:xfrm>
            <a:off x="3600511" y="646637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프로젝트 목표</a:t>
            </a: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0" name="순서도: 수행의 시작/종료 3079">
            <a:extLst>
              <a:ext uri="{FF2B5EF4-FFF2-40B4-BE49-F238E27FC236}">
                <a16:creationId xmlns:a16="http://schemas.microsoft.com/office/drawing/2014/main" id="{989DC33D-ABBC-FAE0-42B7-A3DA26C35979}"/>
              </a:ext>
            </a:extLst>
          </p:cNvPr>
          <p:cNvSpPr/>
          <p:nvPr/>
        </p:nvSpPr>
        <p:spPr>
          <a:xfrm>
            <a:off x="1778097" y="960872"/>
            <a:ext cx="150226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CC74C-BDED-20E7-5730-0BBAAC618027}"/>
              </a:ext>
            </a:extLst>
          </p:cNvPr>
          <p:cNvSpPr txBox="1"/>
          <p:nvPr/>
        </p:nvSpPr>
        <p:spPr>
          <a:xfrm>
            <a:off x="702089" y="632552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</a:rPr>
              <a:t>팀 구성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İOT LOGO">
            <a:extLst>
              <a:ext uri="{FF2B5EF4-FFF2-40B4-BE49-F238E27FC236}">
                <a16:creationId xmlns:a16="http://schemas.microsoft.com/office/drawing/2014/main" id="{EBBEE587-DB41-AAC0-11A2-A12B28DB7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61" y="2930786"/>
            <a:ext cx="936648" cy="93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ry – OP.GG">
            <a:extLst>
              <a:ext uri="{FF2B5EF4-FFF2-40B4-BE49-F238E27FC236}">
                <a16:creationId xmlns:a16="http://schemas.microsoft.com/office/drawing/2014/main" id="{E84F0C17-4FBB-6C57-A8C4-676D74E5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526" y="4625272"/>
            <a:ext cx="1634837" cy="163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verwolf, squircle icon - Free download on Iconfinder">
            <a:extLst>
              <a:ext uri="{FF2B5EF4-FFF2-40B4-BE49-F238E27FC236}">
                <a16:creationId xmlns:a16="http://schemas.microsoft.com/office/drawing/2014/main" id="{AD22EB92-A6F7-94E7-3393-42B21408D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166" y="4625273"/>
            <a:ext cx="1634837" cy="163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s – League of Legends | Riot Games Brand Hub">
            <a:extLst>
              <a:ext uri="{FF2B5EF4-FFF2-40B4-BE49-F238E27FC236}">
                <a16:creationId xmlns:a16="http://schemas.microsoft.com/office/drawing/2014/main" id="{36309085-DFF7-00CC-A464-DBC51646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6" y="1558712"/>
            <a:ext cx="1413769" cy="141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alorant logo png, Valorant icon png transparent 22636388 PNG">
            <a:extLst>
              <a:ext uri="{FF2B5EF4-FFF2-40B4-BE49-F238E27FC236}">
                <a16:creationId xmlns:a16="http://schemas.microsoft.com/office/drawing/2014/main" id="{03A6F2A9-E9A5-6704-06E8-A0624443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801" y="1535199"/>
            <a:ext cx="1425568" cy="142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2B1645-D469-5DB3-3D1C-5A1721CC4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9995" y="1736714"/>
            <a:ext cx="1347665" cy="13476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E3653F-7598-B98B-4CB2-90D922252E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6475" y="4625272"/>
            <a:ext cx="2268538" cy="1609930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50D4A57-09B5-B530-7B96-7DC258C38211}"/>
              </a:ext>
            </a:extLst>
          </p:cNvPr>
          <p:cNvCxnSpPr>
            <a:cxnSpLocks/>
            <a:stCxn id="1026" idx="2"/>
            <a:endCxn id="1028" idx="0"/>
          </p:cNvCxnSpPr>
          <p:nvPr/>
        </p:nvCxnSpPr>
        <p:spPr>
          <a:xfrm rot="5400000">
            <a:off x="3972346" y="2358033"/>
            <a:ext cx="757838" cy="3776640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B38ED3EA-6968-3AD3-A998-F3DA30C1EFF1}"/>
              </a:ext>
            </a:extLst>
          </p:cNvPr>
          <p:cNvCxnSpPr>
            <a:cxnSpLocks/>
            <a:stCxn id="1026" idx="2"/>
            <a:endCxn id="7" idx="0"/>
          </p:cNvCxnSpPr>
          <p:nvPr/>
        </p:nvCxnSpPr>
        <p:spPr>
          <a:xfrm rot="16200000" flipH="1">
            <a:off x="7656245" y="2450773"/>
            <a:ext cx="757838" cy="359115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BC9D7AE-4609-4C1A-B33F-6A09FEFE15BD}"/>
              </a:ext>
            </a:extLst>
          </p:cNvPr>
          <p:cNvCxnSpPr>
            <a:stCxn id="1026" idx="2"/>
            <a:endCxn id="1030" idx="0"/>
          </p:cNvCxnSpPr>
          <p:nvPr/>
        </p:nvCxnSpPr>
        <p:spPr>
          <a:xfrm>
            <a:off x="6239585" y="3867434"/>
            <a:ext cx="0" cy="7578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28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0.08203 2.96296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564564" y="637401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3667689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A586A3F-4244-3D8F-28C3-12F262882742}"/>
              </a:ext>
            </a:extLst>
          </p:cNvPr>
          <p:cNvGrpSpPr/>
          <p:nvPr/>
        </p:nvGrpSpPr>
        <p:grpSpPr>
          <a:xfrm>
            <a:off x="689483" y="3924243"/>
            <a:ext cx="4358038" cy="1994741"/>
            <a:chOff x="-147281" y="3565846"/>
            <a:chExt cx="4358038" cy="199474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3E39345-CB94-DFC8-5790-1AE192B85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367" y="3565846"/>
              <a:ext cx="2785390" cy="1522086"/>
            </a:xfrm>
            <a:prstGeom prst="rect">
              <a:avLst/>
            </a:prstGeom>
            <a:scene3d>
              <a:camera prst="orthographicFront">
                <a:rot lat="19800000" lon="18600000" rev="0"/>
              </a:camera>
              <a:lightRig rig="threePt" dir="t"/>
            </a:scene3d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C9BF88-D7F6-B94D-59AF-2D1BD4FFE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07" y="3565846"/>
              <a:ext cx="3078429" cy="1682218"/>
            </a:xfrm>
            <a:prstGeom prst="rect">
              <a:avLst/>
            </a:prstGeom>
            <a:scene3d>
              <a:camera prst="orthographicFront">
                <a:rot lat="19799996" lon="18600000" rev="0"/>
              </a:camera>
              <a:lightRig rig="threePt" dir="t"/>
            </a:scene3d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530F13D-3F8F-8104-6460-5ECA617A4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931" y="3600716"/>
              <a:ext cx="3216758" cy="1757809"/>
            </a:xfrm>
            <a:prstGeom prst="rect">
              <a:avLst/>
            </a:prstGeom>
            <a:scene3d>
              <a:camera prst="orthographicFront">
                <a:rot lat="19799993" lon="18599986" rev="0"/>
              </a:camera>
              <a:lightRig rig="threePt" dir="t"/>
            </a:scene3d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93D7AE4-2769-D325-5F52-487548671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7281" y="3600716"/>
              <a:ext cx="3586529" cy="1959871"/>
            </a:xfrm>
            <a:prstGeom prst="rect">
              <a:avLst/>
            </a:prstGeom>
            <a:scene3d>
              <a:camera prst="orthographicFront">
                <a:rot lat="19799993" lon="18599986" rev="0"/>
              </a:camera>
              <a:lightRig rig="threePt" dir="t"/>
            </a:scene3d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1AF92E0-14F0-55E9-B678-D3C396A606A2}"/>
              </a:ext>
            </a:extLst>
          </p:cNvPr>
          <p:cNvGrpSpPr/>
          <p:nvPr/>
        </p:nvGrpSpPr>
        <p:grpSpPr>
          <a:xfrm>
            <a:off x="723782" y="1532647"/>
            <a:ext cx="4155865" cy="2000102"/>
            <a:chOff x="6638030" y="1565744"/>
            <a:chExt cx="4155865" cy="200010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7749BCA-0672-A717-2619-BFDA9ABDB7FE}"/>
                </a:ext>
              </a:extLst>
            </p:cNvPr>
            <p:cNvSpPr/>
            <p:nvPr/>
          </p:nvSpPr>
          <p:spPr>
            <a:xfrm flipV="1">
              <a:off x="6638030" y="1565744"/>
              <a:ext cx="4155865" cy="1519543"/>
            </a:xfrm>
            <a:prstGeom prst="roundRect">
              <a:avLst/>
            </a:prstGeom>
            <a:solidFill>
              <a:srgbClr val="04242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B9BAAF-1C2E-F5E3-EF89-8B9A609AA4EB}"/>
                </a:ext>
              </a:extLst>
            </p:cNvPr>
            <p:cNvSpPr txBox="1"/>
            <p:nvPr/>
          </p:nvSpPr>
          <p:spPr>
            <a:xfrm>
              <a:off x="6907696" y="1749964"/>
              <a:ext cx="3762568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params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ko-KR" sz="14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num_layers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[</a:t>
              </a:r>
              <a:r>
                <a:rPr lang="en-US" altLang="ko-KR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16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ko-KR" sz="14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num_heads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[</a:t>
              </a:r>
              <a:r>
                <a:rPr lang="en-US" altLang="ko-KR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16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ko-KR" sz="14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dropout_rate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[</a:t>
              </a:r>
              <a:r>
                <a:rPr lang="en-US" altLang="ko-KR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0.1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0.2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0.3</a:t>
              </a:r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ko-K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en-US" altLang="ko-KR" sz="1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</a:br>
              <a:endPara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endParaRPr>
            </a:p>
            <a:p>
              <a:endParaRPr lang="ko-KR" altLang="en-US" sz="1400" dirty="0"/>
            </a:p>
          </p:txBody>
        </p:sp>
      </p:grp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F22E930B-A7EE-2BE2-F1D8-6C93D6180F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717775"/>
              </p:ext>
            </p:extLst>
          </p:nvPr>
        </p:nvGraphicFramePr>
        <p:xfrm>
          <a:off x="6065516" y="1156955"/>
          <a:ext cx="5402702" cy="4559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EEC4D30-1D9E-7F9B-3045-3B2408E00693}"/>
              </a:ext>
            </a:extLst>
          </p:cNvPr>
          <p:cNvSpPr txBox="1"/>
          <p:nvPr/>
        </p:nvSpPr>
        <p:spPr>
          <a:xfrm>
            <a:off x="3835771" y="62737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AI</a:t>
            </a:r>
            <a:endParaRPr lang="ko-KR" altLang="en-US" sz="1200" b="1" dirty="0">
              <a:solidFill>
                <a:srgbClr val="0328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681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564564" y="637401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3667689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0E52B0A-D54E-4D1E-0C33-5484E5EF5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335411"/>
              </p:ext>
            </p:extLst>
          </p:nvPr>
        </p:nvGraphicFramePr>
        <p:xfrm>
          <a:off x="716789" y="1498704"/>
          <a:ext cx="10908447" cy="7674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56943">
                  <a:extLst>
                    <a:ext uri="{9D8B030D-6E8A-4147-A177-3AD203B41FA5}">
                      <a16:colId xmlns:a16="http://schemas.microsoft.com/office/drawing/2014/main" val="2221282980"/>
                    </a:ext>
                  </a:extLst>
                </a:gridCol>
                <a:gridCol w="1550504">
                  <a:extLst>
                    <a:ext uri="{9D8B030D-6E8A-4147-A177-3AD203B41FA5}">
                      <a16:colId xmlns:a16="http://schemas.microsoft.com/office/drawing/2014/main" val="164919783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3929363"/>
                    </a:ext>
                  </a:extLst>
                </a:gridCol>
                <a:gridCol w="1073426">
                  <a:extLst>
                    <a:ext uri="{9D8B030D-6E8A-4147-A177-3AD203B41FA5}">
                      <a16:colId xmlns:a16="http://schemas.microsoft.com/office/drawing/2014/main" val="4245001261"/>
                    </a:ext>
                  </a:extLst>
                </a:gridCol>
                <a:gridCol w="1719470">
                  <a:extLst>
                    <a:ext uri="{9D8B030D-6E8A-4147-A177-3AD203B41FA5}">
                      <a16:colId xmlns:a16="http://schemas.microsoft.com/office/drawing/2014/main" val="795983597"/>
                    </a:ext>
                  </a:extLst>
                </a:gridCol>
                <a:gridCol w="1958008">
                  <a:extLst>
                    <a:ext uri="{9D8B030D-6E8A-4147-A177-3AD203B41FA5}">
                      <a16:colId xmlns:a16="http://schemas.microsoft.com/office/drawing/2014/main" val="1658686302"/>
                    </a:ext>
                  </a:extLst>
                </a:gridCol>
                <a:gridCol w="2335696">
                  <a:extLst>
                    <a:ext uri="{9D8B030D-6E8A-4147-A177-3AD203B41FA5}">
                      <a16:colId xmlns:a16="http://schemas.microsoft.com/office/drawing/2014/main" val="1363310782"/>
                    </a:ext>
                  </a:extLst>
                </a:gridCol>
              </a:tblGrid>
              <a:tr h="419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Batch_size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embedding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Heads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Layers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Dropout_rate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Learning_rate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Weight_decay</a:t>
                      </a:r>
                      <a:r>
                        <a:rPr lang="en-US" altLang="ko-KR" sz="1400" dirty="0"/>
                        <a:t> / L2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485622"/>
                  </a:ext>
                </a:extLst>
              </a:tr>
              <a:tr h="3478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0.2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0.00001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0.01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92241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B8E1676-CE24-1ABB-56BE-0169BAA81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7" y="2471888"/>
            <a:ext cx="7204698" cy="39370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D981B8-FF87-A422-27A9-23264D145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19" y="2471888"/>
            <a:ext cx="4305122" cy="3850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FEF64A-62E1-4CF4-2FC3-A9446612B96C}"/>
              </a:ext>
            </a:extLst>
          </p:cNvPr>
          <p:cNvSpPr txBox="1"/>
          <p:nvPr/>
        </p:nvSpPr>
        <p:spPr>
          <a:xfrm>
            <a:off x="3835771" y="62737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AI</a:t>
            </a:r>
            <a:endParaRPr lang="ko-KR" altLang="en-US" sz="1200" b="1" dirty="0">
              <a:solidFill>
                <a:srgbClr val="0328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081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79E29F1B-9CCD-0A2E-681C-216751F98D7D}"/>
              </a:ext>
            </a:extLst>
          </p:cNvPr>
          <p:cNvGrpSpPr/>
          <p:nvPr/>
        </p:nvGrpSpPr>
        <p:grpSpPr>
          <a:xfrm rot="10800000" flipH="1">
            <a:off x="7241308" y="4332832"/>
            <a:ext cx="4128655" cy="513615"/>
            <a:chOff x="6973455" y="2272145"/>
            <a:chExt cx="4128655" cy="513615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F544586-9F94-A3DA-3648-45010A575DD5}"/>
                </a:ext>
              </a:extLst>
            </p:cNvPr>
            <p:cNvCxnSpPr/>
            <p:nvPr/>
          </p:nvCxnSpPr>
          <p:spPr>
            <a:xfrm flipV="1">
              <a:off x="6973455" y="2272145"/>
              <a:ext cx="452581" cy="513615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C92E0A-02E5-4B2C-29DE-A3820AAD7A3D}"/>
                </a:ext>
              </a:extLst>
            </p:cNvPr>
            <p:cNvCxnSpPr>
              <a:cxnSpLocks/>
            </p:cNvCxnSpPr>
            <p:nvPr/>
          </p:nvCxnSpPr>
          <p:spPr>
            <a:xfrm>
              <a:off x="7416800" y="2281382"/>
              <a:ext cx="368531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03129FB-6D9E-996F-8565-60DDF68D1067}"/>
              </a:ext>
            </a:extLst>
          </p:cNvPr>
          <p:cNvGrpSpPr/>
          <p:nvPr/>
        </p:nvGrpSpPr>
        <p:grpSpPr>
          <a:xfrm flipH="1">
            <a:off x="806239" y="2635861"/>
            <a:ext cx="4171315" cy="513615"/>
            <a:chOff x="6973455" y="2272145"/>
            <a:chExt cx="4128655" cy="51361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D8FEDAC-FD87-9CE5-52AB-E22F9ACE03A9}"/>
                </a:ext>
              </a:extLst>
            </p:cNvPr>
            <p:cNvCxnSpPr/>
            <p:nvPr/>
          </p:nvCxnSpPr>
          <p:spPr>
            <a:xfrm flipV="1">
              <a:off x="6973455" y="2272145"/>
              <a:ext cx="452581" cy="513615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10C7E1D-E837-AF17-CB6C-F3C29E2CB3D3}"/>
                </a:ext>
              </a:extLst>
            </p:cNvPr>
            <p:cNvCxnSpPr>
              <a:cxnSpLocks/>
            </p:cNvCxnSpPr>
            <p:nvPr/>
          </p:nvCxnSpPr>
          <p:spPr>
            <a:xfrm>
              <a:off x="7416800" y="2281382"/>
              <a:ext cx="368531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9267132-4330-008C-8DEC-33DE898E85C8}"/>
              </a:ext>
            </a:extLst>
          </p:cNvPr>
          <p:cNvGrpSpPr/>
          <p:nvPr/>
        </p:nvGrpSpPr>
        <p:grpSpPr>
          <a:xfrm>
            <a:off x="7241309" y="2473771"/>
            <a:ext cx="4128655" cy="513615"/>
            <a:chOff x="6973455" y="2272145"/>
            <a:chExt cx="4128655" cy="51361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9B10375-FF79-57FC-6BD1-8596C76597F1}"/>
                </a:ext>
              </a:extLst>
            </p:cNvPr>
            <p:cNvCxnSpPr/>
            <p:nvPr/>
          </p:nvCxnSpPr>
          <p:spPr>
            <a:xfrm flipV="1">
              <a:off x="6973455" y="2272145"/>
              <a:ext cx="452581" cy="513615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289CC47-A269-3045-A94A-2BF12CB0E4EE}"/>
                </a:ext>
              </a:extLst>
            </p:cNvPr>
            <p:cNvCxnSpPr>
              <a:cxnSpLocks/>
            </p:cNvCxnSpPr>
            <p:nvPr/>
          </p:nvCxnSpPr>
          <p:spPr>
            <a:xfrm>
              <a:off x="7416800" y="2281382"/>
              <a:ext cx="368531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564564" y="637401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3667689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854F15-2CB2-4702-9502-AFC9C25CD2FE}"/>
              </a:ext>
            </a:extLst>
          </p:cNvPr>
          <p:cNvGrpSpPr/>
          <p:nvPr/>
        </p:nvGrpSpPr>
        <p:grpSpPr>
          <a:xfrm rot="10800000">
            <a:off x="806241" y="4401977"/>
            <a:ext cx="4128655" cy="513615"/>
            <a:chOff x="6973455" y="2272145"/>
            <a:chExt cx="4128655" cy="513615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807C540-609A-0298-068B-22F3BEB43B0D}"/>
                </a:ext>
              </a:extLst>
            </p:cNvPr>
            <p:cNvCxnSpPr/>
            <p:nvPr/>
          </p:nvCxnSpPr>
          <p:spPr>
            <a:xfrm flipV="1">
              <a:off x="6973455" y="2272145"/>
              <a:ext cx="452581" cy="513615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E1CAD1C-399E-D24B-23E3-08D5B82BEA80}"/>
                </a:ext>
              </a:extLst>
            </p:cNvPr>
            <p:cNvCxnSpPr>
              <a:cxnSpLocks/>
            </p:cNvCxnSpPr>
            <p:nvPr/>
          </p:nvCxnSpPr>
          <p:spPr>
            <a:xfrm>
              <a:off x="7416800" y="2281382"/>
              <a:ext cx="368531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CF9CF0E-59C7-835D-0E7D-E23C6C92D965}"/>
              </a:ext>
            </a:extLst>
          </p:cNvPr>
          <p:cNvGrpSpPr/>
          <p:nvPr/>
        </p:nvGrpSpPr>
        <p:grpSpPr>
          <a:xfrm>
            <a:off x="4747490" y="2905402"/>
            <a:ext cx="2641600" cy="1645923"/>
            <a:chOff x="4775200" y="2850415"/>
            <a:chExt cx="2641600" cy="1645923"/>
          </a:xfrm>
          <a:solidFill>
            <a:schemeClr val="bg1"/>
          </a:solidFill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7BCA545-8D8D-6DB0-D173-2EBB04E3F354}"/>
                </a:ext>
              </a:extLst>
            </p:cNvPr>
            <p:cNvSpPr/>
            <p:nvPr/>
          </p:nvSpPr>
          <p:spPr>
            <a:xfrm>
              <a:off x="4775200" y="2850415"/>
              <a:ext cx="2641600" cy="1645923"/>
            </a:xfrm>
            <a:prstGeom prst="roundRect">
              <a:avLst/>
            </a:prstGeom>
            <a:grp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1D28256-6142-9A80-983A-E44EDCE79126}"/>
                </a:ext>
              </a:extLst>
            </p:cNvPr>
            <p:cNvSpPr txBox="1"/>
            <p:nvPr/>
          </p:nvSpPr>
          <p:spPr>
            <a:xfrm>
              <a:off x="5005265" y="3077517"/>
              <a:ext cx="2337499" cy="120032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0" i="0" dirty="0">
                  <a:solidFill>
                    <a:srgbClr val="042934"/>
                  </a:solidFill>
                  <a:effectLst/>
                  <a:latin typeface="Consolas" panose="020B0609020204030204" pitchFamily="49" charset="0"/>
                </a:rPr>
                <a:t>Loss: 0.1123 </a:t>
              </a:r>
            </a:p>
            <a:p>
              <a:r>
                <a:rPr lang="en-US" altLang="ko-KR" b="0" i="0" dirty="0">
                  <a:solidFill>
                    <a:srgbClr val="042934"/>
                  </a:solidFill>
                  <a:effectLst/>
                  <a:latin typeface="Consolas" panose="020B0609020204030204" pitchFamily="49" charset="0"/>
                </a:rPr>
                <a:t>Accuracy: 0.9664 </a:t>
              </a:r>
            </a:p>
            <a:p>
              <a:r>
                <a:rPr lang="en-US" altLang="ko-KR" b="0" i="0" dirty="0">
                  <a:solidFill>
                    <a:srgbClr val="042934"/>
                  </a:solidFill>
                  <a:effectLst/>
                  <a:latin typeface="Consolas" panose="020B0609020204030204" pitchFamily="49" charset="0"/>
                </a:rPr>
                <a:t>F1 Score: 0.9663 </a:t>
              </a:r>
            </a:p>
            <a:p>
              <a:r>
                <a:rPr lang="en-US" altLang="ko-KR" b="0" i="0" dirty="0">
                  <a:solidFill>
                    <a:srgbClr val="042934"/>
                  </a:solidFill>
                  <a:effectLst/>
                  <a:latin typeface="Consolas" panose="020B0609020204030204" pitchFamily="49" charset="0"/>
                </a:rPr>
                <a:t>AUC-ROC: 0.9940</a:t>
              </a:r>
              <a:endParaRPr lang="ko-KR" altLang="en-US" dirty="0">
                <a:solidFill>
                  <a:srgbClr val="042934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F02E93F-3D02-073E-6A4E-D66D2F80D8C7}"/>
              </a:ext>
            </a:extLst>
          </p:cNvPr>
          <p:cNvSpPr txBox="1"/>
          <p:nvPr/>
        </p:nvSpPr>
        <p:spPr>
          <a:xfrm>
            <a:off x="1171369" y="2148383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42934"/>
                </a:solidFill>
                <a:latin typeface="+mn-ea"/>
              </a:rPr>
              <a:t>학습할 데이터가 적었는가</a:t>
            </a:r>
            <a:r>
              <a:rPr lang="en-US" altLang="ko-KR" b="1" dirty="0">
                <a:solidFill>
                  <a:srgbClr val="042934"/>
                </a:solidFill>
                <a:latin typeface="+mn-ea"/>
              </a:rPr>
              <a:t>?</a:t>
            </a:r>
            <a:endParaRPr lang="ko-KR" altLang="en-US" b="1" dirty="0">
              <a:solidFill>
                <a:srgbClr val="042934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BB867B-F1E3-18E3-5EFB-BAB641D942C2}"/>
              </a:ext>
            </a:extLst>
          </p:cNvPr>
          <p:cNvSpPr txBox="1"/>
          <p:nvPr/>
        </p:nvSpPr>
        <p:spPr>
          <a:xfrm>
            <a:off x="7843994" y="2005150"/>
            <a:ext cx="3366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42934"/>
                </a:solidFill>
                <a:latin typeface="+mn-ea"/>
              </a:rPr>
              <a:t>모델이 데이터를 외우지 않았는가</a:t>
            </a:r>
            <a:r>
              <a:rPr lang="en-US" altLang="ko-KR" sz="1600" b="1" dirty="0">
                <a:solidFill>
                  <a:srgbClr val="042934"/>
                </a:solidFill>
                <a:latin typeface="+mn-ea"/>
              </a:rPr>
              <a:t>?</a:t>
            </a:r>
            <a:endParaRPr lang="ko-KR" altLang="en-US" sz="1600" b="1" dirty="0">
              <a:solidFill>
                <a:srgbClr val="042934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899C3C-9A01-B933-241D-73C8C2970308}"/>
              </a:ext>
            </a:extLst>
          </p:cNvPr>
          <p:cNvSpPr txBox="1"/>
          <p:nvPr/>
        </p:nvSpPr>
        <p:spPr>
          <a:xfrm>
            <a:off x="1063556" y="4457497"/>
            <a:ext cx="3161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42934"/>
                </a:solidFill>
                <a:latin typeface="+mn-ea"/>
              </a:rPr>
              <a:t>데이터가 편향되어 있지 않은가</a:t>
            </a:r>
            <a:r>
              <a:rPr lang="en-US" altLang="ko-KR" sz="1600" b="1" dirty="0">
                <a:solidFill>
                  <a:srgbClr val="042934"/>
                </a:solidFill>
                <a:latin typeface="+mn-ea"/>
              </a:rPr>
              <a:t>?</a:t>
            </a:r>
            <a:endParaRPr lang="ko-KR" altLang="en-US" sz="1600" b="1" dirty="0">
              <a:solidFill>
                <a:srgbClr val="042934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F2882F-ADE1-08DC-1977-29BEBD7C2C63}"/>
              </a:ext>
            </a:extLst>
          </p:cNvPr>
          <p:cNvSpPr txBox="1"/>
          <p:nvPr/>
        </p:nvSpPr>
        <p:spPr>
          <a:xfrm>
            <a:off x="8089864" y="4420363"/>
            <a:ext cx="2884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42934"/>
                </a:solidFill>
                <a:latin typeface="+mn-ea"/>
              </a:rPr>
              <a:t>데이터가 </a:t>
            </a:r>
            <a:r>
              <a:rPr lang="ko-KR" altLang="en-US" sz="1600" b="1" dirty="0" err="1">
                <a:solidFill>
                  <a:srgbClr val="042934"/>
                </a:solidFill>
                <a:latin typeface="+mn-ea"/>
              </a:rPr>
              <a:t>누수되지</a:t>
            </a:r>
            <a:r>
              <a:rPr lang="ko-KR" altLang="en-US" sz="1600" b="1" dirty="0">
                <a:solidFill>
                  <a:srgbClr val="042934"/>
                </a:solidFill>
                <a:latin typeface="+mn-ea"/>
              </a:rPr>
              <a:t> 않았는가</a:t>
            </a:r>
            <a:r>
              <a:rPr lang="en-US" altLang="ko-KR" sz="1600" b="1" dirty="0">
                <a:solidFill>
                  <a:srgbClr val="042934"/>
                </a:solidFill>
                <a:latin typeface="+mn-ea"/>
              </a:rPr>
              <a:t>?</a:t>
            </a:r>
            <a:endParaRPr lang="ko-KR" altLang="en-US" sz="1600" b="1" dirty="0">
              <a:solidFill>
                <a:srgbClr val="042934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CB98DB-5BCF-4C9E-1BBB-6AC770A63AC6}"/>
              </a:ext>
            </a:extLst>
          </p:cNvPr>
          <p:cNvSpPr txBox="1"/>
          <p:nvPr/>
        </p:nvSpPr>
        <p:spPr>
          <a:xfrm>
            <a:off x="1132240" y="2730578"/>
            <a:ext cx="3062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학습을 위한 데이터가 적으면 </a:t>
            </a:r>
            <a:endParaRPr lang="en-US" altLang="ko-KR" sz="1200" dirty="0"/>
          </a:p>
          <a:p>
            <a:r>
              <a:rPr lang="ko-KR" altLang="en-US" sz="1200" dirty="0"/>
              <a:t>높은 값의 </a:t>
            </a:r>
            <a:r>
              <a:rPr lang="en-US" altLang="ko-KR" sz="1200" dirty="0"/>
              <a:t>AUC-ROC</a:t>
            </a:r>
            <a:r>
              <a:rPr lang="ko-KR" altLang="en-US" sz="1200" dirty="0"/>
              <a:t>가 출력될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2.6GB </a:t>
            </a:r>
            <a:r>
              <a:rPr lang="ko-KR" altLang="en-US" sz="1200" dirty="0"/>
              <a:t>크기의 데이터를 이용하였지만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보다 더 많은 데이터를 필요로 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F5668A-4FE6-130B-28F3-28D89D5F713A}"/>
              </a:ext>
            </a:extLst>
          </p:cNvPr>
          <p:cNvSpPr txBox="1"/>
          <p:nvPr/>
        </p:nvSpPr>
        <p:spPr>
          <a:xfrm>
            <a:off x="7937068" y="2598003"/>
            <a:ext cx="3326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데이터가 적음으로서 모델이 데이터를 외우는</a:t>
            </a:r>
            <a:endParaRPr lang="en-US" altLang="ko-KR" sz="1200" dirty="0"/>
          </a:p>
          <a:p>
            <a:r>
              <a:rPr lang="ko-KR" altLang="en-US" sz="1200" dirty="0"/>
              <a:t>경우</a:t>
            </a:r>
            <a:r>
              <a:rPr lang="en-US" altLang="ko-KR" sz="1200" dirty="0"/>
              <a:t>(</a:t>
            </a:r>
            <a:r>
              <a:rPr lang="ko-KR" altLang="en-US" sz="1200" dirty="0" err="1"/>
              <a:t>과적합</a:t>
            </a:r>
            <a:r>
              <a:rPr lang="en-US" altLang="ko-KR" sz="1200" dirty="0"/>
              <a:t>)</a:t>
            </a:r>
            <a:r>
              <a:rPr lang="ko-KR" altLang="en-US" sz="1200" dirty="0"/>
              <a:t>가 발생한다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이런 경우 실제 운영 환경에서 성능이 </a:t>
            </a:r>
            <a:endParaRPr lang="en-US" altLang="ko-KR" sz="1200" dirty="0"/>
          </a:p>
          <a:p>
            <a:r>
              <a:rPr lang="ko-KR" altLang="en-US" sz="1200" dirty="0"/>
              <a:t>저하될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07D75F-983A-2C1B-7873-96E6CE1CDF95}"/>
              </a:ext>
            </a:extLst>
          </p:cNvPr>
          <p:cNvSpPr txBox="1"/>
          <p:nvPr/>
        </p:nvSpPr>
        <p:spPr>
          <a:xfrm>
            <a:off x="990467" y="5043271"/>
            <a:ext cx="3414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데이터셋에 편향이 존재할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이러한 지표는</a:t>
            </a:r>
            <a:endParaRPr lang="en-US" altLang="ko-KR" sz="1200" dirty="0"/>
          </a:p>
          <a:p>
            <a:r>
              <a:rPr lang="ko-KR" altLang="en-US" sz="1200" dirty="0"/>
              <a:t>특정 클래스나 패턴에 대한 과도한 학습을</a:t>
            </a:r>
            <a:endParaRPr lang="en-US" altLang="ko-KR" sz="1200" dirty="0"/>
          </a:p>
          <a:p>
            <a:r>
              <a:rPr lang="ko-KR" altLang="en-US" sz="1200" dirty="0"/>
              <a:t>의미할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불균형 </a:t>
            </a:r>
            <a:r>
              <a:rPr lang="ko-KR" altLang="en-US" sz="1200" dirty="0" err="1"/>
              <a:t>데이터셋일</a:t>
            </a:r>
            <a:r>
              <a:rPr lang="ko-KR" altLang="en-US" sz="1200" dirty="0"/>
              <a:t> 수 있다</a:t>
            </a:r>
            <a:r>
              <a:rPr lang="en-US" altLang="ko-KR" sz="1200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8AF033-EA3C-5E16-49FE-CE571FC5784E}"/>
              </a:ext>
            </a:extLst>
          </p:cNvPr>
          <p:cNvSpPr txBox="1"/>
          <p:nvPr/>
        </p:nvSpPr>
        <p:spPr>
          <a:xfrm>
            <a:off x="7571135" y="5032462"/>
            <a:ext cx="4347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훈련 데이터에 포함된 정보가 검증 데이터에 유출될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이러한 경우 비정상적으로 높은 성능을 보일 수 있다</a:t>
            </a:r>
            <a:r>
              <a:rPr lang="en-US" altLang="ko-KR" sz="12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89E06-1913-C03D-8249-D45C5ED105F7}"/>
              </a:ext>
            </a:extLst>
          </p:cNvPr>
          <p:cNvSpPr txBox="1"/>
          <p:nvPr/>
        </p:nvSpPr>
        <p:spPr>
          <a:xfrm>
            <a:off x="3835771" y="62737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AI</a:t>
            </a:r>
            <a:endParaRPr lang="ko-KR" altLang="en-US" sz="1200" b="1" dirty="0">
              <a:solidFill>
                <a:srgbClr val="0328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897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564564" y="637401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3667689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8DE75146-07D5-702F-837B-BE542E068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5141"/>
          </a:xfrm>
        </p:spPr>
        <p:txBody>
          <a:bodyPr/>
          <a:lstStyle/>
          <a:p>
            <a:r>
              <a:rPr lang="en-US" altLang="ko-KR" dirty="0"/>
              <a:t>Columns:</a:t>
            </a:r>
            <a:r>
              <a:rPr lang="ko-KR" altLang="en-US" dirty="0"/>
              <a:t> </a:t>
            </a:r>
            <a:r>
              <a:rPr lang="en-US" altLang="ko-KR" dirty="0"/>
              <a:t>60</a:t>
            </a:r>
          </a:p>
          <a:p>
            <a:r>
              <a:rPr lang="en-US" altLang="ko-KR" dirty="0"/>
              <a:t>Rows: 6,690,481</a:t>
            </a:r>
          </a:p>
          <a:p>
            <a:pPr marL="0" indent="0">
              <a:buNone/>
            </a:pPr>
            <a:endParaRPr lang="en-US" altLang="ko-KR" dirty="0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CECF81A6-4ED6-9B82-70A2-BD43DF60B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095490"/>
              </p:ext>
            </p:extLst>
          </p:nvPr>
        </p:nvGraphicFramePr>
        <p:xfrm>
          <a:off x="371193" y="3246210"/>
          <a:ext cx="11235349" cy="23759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12752">
                  <a:extLst>
                    <a:ext uri="{9D8B030D-6E8A-4147-A177-3AD203B41FA5}">
                      <a16:colId xmlns:a16="http://schemas.microsoft.com/office/drawing/2014/main" val="1310816402"/>
                    </a:ext>
                  </a:extLst>
                </a:gridCol>
                <a:gridCol w="1119348">
                  <a:extLst>
                    <a:ext uri="{9D8B030D-6E8A-4147-A177-3AD203B41FA5}">
                      <a16:colId xmlns:a16="http://schemas.microsoft.com/office/drawing/2014/main" val="2413396844"/>
                    </a:ext>
                  </a:extLst>
                </a:gridCol>
                <a:gridCol w="1227945">
                  <a:extLst>
                    <a:ext uri="{9D8B030D-6E8A-4147-A177-3AD203B41FA5}">
                      <a16:colId xmlns:a16="http://schemas.microsoft.com/office/drawing/2014/main" val="1005076357"/>
                    </a:ext>
                  </a:extLst>
                </a:gridCol>
                <a:gridCol w="943205">
                  <a:extLst>
                    <a:ext uri="{9D8B030D-6E8A-4147-A177-3AD203B41FA5}">
                      <a16:colId xmlns:a16="http://schemas.microsoft.com/office/drawing/2014/main" val="2341774580"/>
                    </a:ext>
                  </a:extLst>
                </a:gridCol>
                <a:gridCol w="656143">
                  <a:extLst>
                    <a:ext uri="{9D8B030D-6E8A-4147-A177-3AD203B41FA5}">
                      <a16:colId xmlns:a16="http://schemas.microsoft.com/office/drawing/2014/main" val="3154895556"/>
                    </a:ext>
                  </a:extLst>
                </a:gridCol>
                <a:gridCol w="953457">
                  <a:extLst>
                    <a:ext uri="{9D8B030D-6E8A-4147-A177-3AD203B41FA5}">
                      <a16:colId xmlns:a16="http://schemas.microsoft.com/office/drawing/2014/main" val="3392211827"/>
                    </a:ext>
                  </a:extLst>
                </a:gridCol>
                <a:gridCol w="866959">
                  <a:extLst>
                    <a:ext uri="{9D8B030D-6E8A-4147-A177-3AD203B41FA5}">
                      <a16:colId xmlns:a16="http://schemas.microsoft.com/office/drawing/2014/main" val="2605568877"/>
                    </a:ext>
                  </a:extLst>
                </a:gridCol>
                <a:gridCol w="334978">
                  <a:extLst>
                    <a:ext uri="{9D8B030D-6E8A-4147-A177-3AD203B41FA5}">
                      <a16:colId xmlns:a16="http://schemas.microsoft.com/office/drawing/2014/main" val="748705135"/>
                    </a:ext>
                  </a:extLst>
                </a:gridCol>
                <a:gridCol w="995881">
                  <a:extLst>
                    <a:ext uri="{9D8B030D-6E8A-4147-A177-3AD203B41FA5}">
                      <a16:colId xmlns:a16="http://schemas.microsoft.com/office/drawing/2014/main" val="84595206"/>
                    </a:ext>
                  </a:extLst>
                </a:gridCol>
                <a:gridCol w="706171">
                  <a:extLst>
                    <a:ext uri="{9D8B030D-6E8A-4147-A177-3AD203B41FA5}">
                      <a16:colId xmlns:a16="http://schemas.microsoft.com/office/drawing/2014/main" val="581483179"/>
                    </a:ext>
                  </a:extLst>
                </a:gridCol>
                <a:gridCol w="950614">
                  <a:extLst>
                    <a:ext uri="{9D8B030D-6E8A-4147-A177-3AD203B41FA5}">
                      <a16:colId xmlns:a16="http://schemas.microsoft.com/office/drawing/2014/main" val="3570145207"/>
                    </a:ext>
                  </a:extLst>
                </a:gridCol>
                <a:gridCol w="1167896">
                  <a:extLst>
                    <a:ext uri="{9D8B030D-6E8A-4147-A177-3AD203B41FA5}">
                      <a16:colId xmlns:a16="http://schemas.microsoft.com/office/drawing/2014/main" val="1972249009"/>
                    </a:ext>
                  </a:extLst>
                </a:gridCol>
              </a:tblGrid>
              <a:tr h="4751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Champion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temId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kill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death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assist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gold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level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target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339511"/>
                  </a:ext>
                </a:extLst>
              </a:tr>
              <a:tr h="4751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BRONZE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MIDDLE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18859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6035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292630"/>
                  </a:ext>
                </a:extLst>
              </a:tr>
              <a:tr h="4751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BRONZE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17975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6662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464992"/>
                  </a:ext>
                </a:extLst>
              </a:tr>
              <a:tr h="4751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GOLD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UTILITY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16671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595862"/>
                  </a:ext>
                </a:extLst>
              </a:tr>
              <a:tr h="4751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SILVER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BOTTOM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15771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3087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32613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B4869CA-1356-A101-A796-01F800469A11}"/>
              </a:ext>
            </a:extLst>
          </p:cNvPr>
          <p:cNvSpPr txBox="1"/>
          <p:nvPr/>
        </p:nvSpPr>
        <p:spPr>
          <a:xfrm>
            <a:off x="3835771" y="62737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AI</a:t>
            </a:r>
            <a:endParaRPr lang="ko-KR" altLang="en-US" sz="1200" b="1" dirty="0">
              <a:solidFill>
                <a:srgbClr val="0328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976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03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en-US" altLang="ko-KR" sz="1400" b="1" spc="-150" dirty="0">
                <a:solidFill>
                  <a:srgbClr val="04242E"/>
                </a:solidFill>
                <a:latin typeface="+mn-ea"/>
              </a:rPr>
              <a:t>WEB &amp; AI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564564" y="637401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AWS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1271633" y="628164"/>
            <a:ext cx="1042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FRONT-END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490700" y="627372"/>
            <a:ext cx="932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BACK-END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3770DF0-C1B0-6C57-587B-ECD0C6635ED5}"/>
              </a:ext>
            </a:extLst>
          </p:cNvPr>
          <p:cNvSpPr/>
          <p:nvPr/>
        </p:nvSpPr>
        <p:spPr>
          <a:xfrm>
            <a:off x="3667689" y="960872"/>
            <a:ext cx="88631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내용 개체 틀 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31D290EC-2EF8-1C70-8D11-28895984D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5" y="1556101"/>
            <a:ext cx="3477242" cy="4351338"/>
          </a:xfrm>
        </p:spPr>
      </p:pic>
      <p:grpSp>
        <p:nvGrpSpPr>
          <p:cNvPr id="5" name="그룹 4"/>
          <p:cNvGrpSpPr/>
          <p:nvPr/>
        </p:nvGrpSpPr>
        <p:grpSpPr>
          <a:xfrm>
            <a:off x="4113913" y="2077565"/>
            <a:ext cx="4098202" cy="652442"/>
            <a:chOff x="4113913" y="2077565"/>
            <a:chExt cx="4098202" cy="652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525C1B-55F2-A9BD-E778-13F91EAF875B}"/>
                </a:ext>
              </a:extLst>
            </p:cNvPr>
            <p:cNvSpPr txBox="1"/>
            <p:nvPr/>
          </p:nvSpPr>
          <p:spPr>
            <a:xfrm>
              <a:off x="4113913" y="2360675"/>
              <a:ext cx="409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Categorical Features: 25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6F786E-D7FB-865D-6E96-03D8639A0C6B}"/>
                </a:ext>
              </a:extLst>
            </p:cNvPr>
            <p:cNvSpPr txBox="1"/>
            <p:nvPr/>
          </p:nvSpPr>
          <p:spPr>
            <a:xfrm>
              <a:off x="4113913" y="2077565"/>
              <a:ext cx="409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Continuous Features: 35</a:t>
              </a:r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B50E481-FC46-76F2-9B08-75D8EC948958}"/>
              </a:ext>
            </a:extLst>
          </p:cNvPr>
          <p:cNvSpPr txBox="1"/>
          <p:nvPr/>
        </p:nvSpPr>
        <p:spPr>
          <a:xfrm>
            <a:off x="4113913" y="1556101"/>
            <a:ext cx="1713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PytorchTabular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D0A31D-FD82-92C9-4717-3B1CB692DD2C}"/>
              </a:ext>
            </a:extLst>
          </p:cNvPr>
          <p:cNvSpPr txBox="1"/>
          <p:nvPr/>
        </p:nvSpPr>
        <p:spPr>
          <a:xfrm>
            <a:off x="4110847" y="4250959"/>
            <a:ext cx="670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Auto </a:t>
            </a:r>
            <a:r>
              <a:rPr lang="en-US" altLang="ko-KR" dirty="0" err="1"/>
              <a:t>lr</a:t>
            </a:r>
            <a:r>
              <a:rPr lang="en-US" altLang="ko-KR" dirty="0"/>
              <a:t> find( cyclical learning rates for </a:t>
            </a:r>
            <a:r>
              <a:rPr lang="en-US" altLang="ko-KR" dirty="0" err="1"/>
              <a:t>traing</a:t>
            </a:r>
            <a:r>
              <a:rPr lang="en-US" altLang="ko-KR" dirty="0"/>
              <a:t> </a:t>
            </a:r>
            <a:r>
              <a:rPr lang="en-US" altLang="ko-KR" dirty="0" err="1"/>
              <a:t>neual</a:t>
            </a:r>
            <a:r>
              <a:rPr lang="en-US" altLang="ko-KR" dirty="0"/>
              <a:t> networks)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88F187-91CA-5837-D768-18296BC2B010}"/>
              </a:ext>
            </a:extLst>
          </p:cNvPr>
          <p:cNvSpPr txBox="1"/>
          <p:nvPr/>
        </p:nvSpPr>
        <p:spPr>
          <a:xfrm>
            <a:off x="4110847" y="4926785"/>
            <a:ext cx="2210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Accuracy: 0.983 </a:t>
            </a:r>
          </a:p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F1 Score: 0.982 </a:t>
            </a:r>
          </a:p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ROC  AUC: 0.982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113913" y="2984861"/>
            <a:ext cx="4098202" cy="920759"/>
            <a:chOff x="4110847" y="2854736"/>
            <a:chExt cx="4098202" cy="92075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525C1B-55F2-A9BD-E778-13F91EAF875B}"/>
                </a:ext>
              </a:extLst>
            </p:cNvPr>
            <p:cNvSpPr txBox="1"/>
            <p:nvPr/>
          </p:nvSpPr>
          <p:spPr>
            <a:xfrm>
              <a:off x="4110847" y="3144065"/>
              <a:ext cx="409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Multihead</a:t>
              </a:r>
              <a:r>
                <a:rPr lang="en-US" altLang="ko-KR" dirty="0"/>
                <a:t> Attention: 8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525C1B-55F2-A9BD-E778-13F91EAF875B}"/>
                </a:ext>
              </a:extLst>
            </p:cNvPr>
            <p:cNvSpPr txBox="1"/>
            <p:nvPr/>
          </p:nvSpPr>
          <p:spPr>
            <a:xfrm>
              <a:off x="4110847" y="3406163"/>
              <a:ext cx="409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Transformer hidden layer: 8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525C1B-55F2-A9BD-E778-13F91EAF875B}"/>
                </a:ext>
              </a:extLst>
            </p:cNvPr>
            <p:cNvSpPr txBox="1"/>
            <p:nvPr/>
          </p:nvSpPr>
          <p:spPr>
            <a:xfrm>
              <a:off x="4110847" y="2854736"/>
              <a:ext cx="409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Attention Blocks: 8</a:t>
              </a:r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CB5B697-1113-15AC-CB14-29F52810C7BF}"/>
              </a:ext>
            </a:extLst>
          </p:cNvPr>
          <p:cNvSpPr txBox="1"/>
          <p:nvPr/>
        </p:nvSpPr>
        <p:spPr>
          <a:xfrm>
            <a:off x="3835771" y="62737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</a:t>
            </a:r>
            <a:r>
              <a:rPr lang="ko-KR" altLang="en-US" sz="1200" b="1" dirty="0">
                <a:solidFill>
                  <a:srgbClr val="04242E"/>
                </a:solidFill>
              </a:rPr>
              <a:t> </a:t>
            </a:r>
            <a:r>
              <a:rPr lang="en-US" altLang="ko-KR" sz="1200" b="1" dirty="0">
                <a:solidFill>
                  <a:srgbClr val="04242E"/>
                </a:solidFill>
              </a:rPr>
              <a:t>AI</a:t>
            </a:r>
            <a:endParaRPr lang="ko-KR" altLang="en-US" sz="1200" b="1" dirty="0">
              <a:solidFill>
                <a:srgbClr val="0328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805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6E803B9-EDE8-1F60-399D-719646294198}"/>
              </a:ext>
            </a:extLst>
          </p:cNvPr>
          <p:cNvCxnSpPr>
            <a:cxnSpLocks/>
          </p:cNvCxnSpPr>
          <p:nvPr/>
        </p:nvCxnSpPr>
        <p:spPr>
          <a:xfrm>
            <a:off x="5837381" y="888141"/>
            <a:ext cx="517236" cy="72043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D5B28D-C43E-FAB3-437F-5BBE9F6F84C1}"/>
              </a:ext>
            </a:extLst>
          </p:cNvPr>
          <p:cNvCxnSpPr>
            <a:cxnSpLocks/>
          </p:cNvCxnSpPr>
          <p:nvPr/>
        </p:nvCxnSpPr>
        <p:spPr>
          <a:xfrm>
            <a:off x="5837381" y="5006011"/>
            <a:ext cx="517236" cy="72043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173CB1-7C8D-D05F-D126-0DBE637F985D}"/>
              </a:ext>
            </a:extLst>
          </p:cNvPr>
          <p:cNvSpPr txBox="1"/>
          <p:nvPr/>
        </p:nvSpPr>
        <p:spPr>
          <a:xfrm>
            <a:off x="3543057" y="2456871"/>
            <a:ext cx="51058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THANK YOU</a:t>
            </a:r>
            <a:endParaRPr lang="ko-KR" altLang="en-US" sz="88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794B73-FE2C-E79D-DCEE-02F7B19BC62A}"/>
              </a:ext>
            </a:extLst>
          </p:cNvPr>
          <p:cNvSpPr txBox="1"/>
          <p:nvPr/>
        </p:nvSpPr>
        <p:spPr>
          <a:xfrm>
            <a:off x="4793399" y="2391224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Bahnschrift SemiBold" panose="020B0502040204020203" pitchFamily="34" charset="0"/>
              </a:rPr>
              <a:t>GAME-EXCLUSIVE SITE</a:t>
            </a:r>
            <a:endParaRPr lang="ko-KR" altLang="en-US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942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01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ko-KR" altLang="en-US" sz="1400" b="1" spc="-150" dirty="0">
                <a:solidFill>
                  <a:srgbClr val="04242E"/>
                </a:solidFill>
                <a:latin typeface="+mn-ea"/>
              </a:rPr>
              <a:t>팀 및 프로젝트 개요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1843523" y="637168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04242E"/>
                </a:solidFill>
              </a:rPr>
              <a:t>ㆍ프로젝트</a:t>
            </a:r>
            <a:r>
              <a:rPr lang="ko-KR" altLang="en-US" sz="1200" b="1" dirty="0">
                <a:solidFill>
                  <a:srgbClr val="04242E"/>
                </a:solidFill>
              </a:rPr>
              <a:t> 소개</a:t>
            </a:r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EAD56701-65F0-44D2-F96B-AAB9697B578B}"/>
              </a:ext>
            </a:extLst>
          </p:cNvPr>
          <p:cNvSpPr txBox="1"/>
          <p:nvPr/>
        </p:nvSpPr>
        <p:spPr>
          <a:xfrm>
            <a:off x="3600511" y="646637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프로젝트 목표</a:t>
            </a: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0" name="순서도: 수행의 시작/종료 3079">
            <a:extLst>
              <a:ext uri="{FF2B5EF4-FFF2-40B4-BE49-F238E27FC236}">
                <a16:creationId xmlns:a16="http://schemas.microsoft.com/office/drawing/2014/main" id="{989DC33D-ABBC-FAE0-42B7-A3DA26C35979}"/>
              </a:ext>
            </a:extLst>
          </p:cNvPr>
          <p:cNvSpPr/>
          <p:nvPr/>
        </p:nvSpPr>
        <p:spPr>
          <a:xfrm>
            <a:off x="1778097" y="960872"/>
            <a:ext cx="150226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CC74C-BDED-20E7-5730-0BBAAC618027}"/>
              </a:ext>
            </a:extLst>
          </p:cNvPr>
          <p:cNvSpPr txBox="1"/>
          <p:nvPr/>
        </p:nvSpPr>
        <p:spPr>
          <a:xfrm>
            <a:off x="702089" y="632552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</a:rPr>
              <a:t>팀 구성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32" name="Picture 8" descr="Logos – League of Legends | Riot Games Brand Hub">
            <a:extLst>
              <a:ext uri="{FF2B5EF4-FFF2-40B4-BE49-F238E27FC236}">
                <a16:creationId xmlns:a16="http://schemas.microsoft.com/office/drawing/2014/main" id="{36309085-DFF7-00CC-A464-DBC51646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805" y="3186813"/>
            <a:ext cx="1413769" cy="141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p (League of Legends) | League of Legends Wiki | Fandom">
            <a:extLst>
              <a:ext uri="{FF2B5EF4-FFF2-40B4-BE49-F238E27FC236}">
                <a16:creationId xmlns:a16="http://schemas.microsoft.com/office/drawing/2014/main" id="{8FE6F78C-11CA-21A6-D4C7-66AACCCFA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09" y="1921215"/>
            <a:ext cx="5932055" cy="394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01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0.08203 2.96296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D9B8A34-E15C-8CB5-7D52-1E79A3B6AC1F}"/>
              </a:ext>
            </a:extLst>
          </p:cNvPr>
          <p:cNvSpPr/>
          <p:nvPr/>
        </p:nvSpPr>
        <p:spPr>
          <a:xfrm>
            <a:off x="5755704" y="1991830"/>
            <a:ext cx="5209309" cy="39993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0BE243-1DB5-991F-8ED3-5AA6CA2149D4}"/>
              </a:ext>
            </a:extLst>
          </p:cNvPr>
          <p:cNvSpPr/>
          <p:nvPr/>
        </p:nvSpPr>
        <p:spPr>
          <a:xfrm>
            <a:off x="7510741" y="995609"/>
            <a:ext cx="1681623" cy="161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01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ko-KR" altLang="en-US" sz="1400" b="1" spc="-150" dirty="0">
                <a:solidFill>
                  <a:srgbClr val="04242E"/>
                </a:solidFill>
                <a:latin typeface="+mn-ea"/>
              </a:rPr>
              <a:t>팀 및 프로젝트 개요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439746" y="637168"/>
            <a:ext cx="1339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ㆍ프로젝트</a:t>
            </a:r>
            <a:r>
              <a:rPr lang="ko-KR" altLang="en-US" sz="1200" b="1" dirty="0">
                <a:solidFill>
                  <a:srgbClr val="04242E"/>
                </a:solidFill>
              </a:rPr>
              <a:t> 목표</a:t>
            </a:r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EAD56701-65F0-44D2-F96B-AAB9697B578B}"/>
              </a:ext>
            </a:extLst>
          </p:cNvPr>
          <p:cNvSpPr txBox="1"/>
          <p:nvPr/>
        </p:nvSpPr>
        <p:spPr>
          <a:xfrm>
            <a:off x="2004543" y="669642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프로젝트 소개</a:t>
            </a: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0" name="순서도: 수행의 시작/종료 3079">
            <a:extLst>
              <a:ext uri="{FF2B5EF4-FFF2-40B4-BE49-F238E27FC236}">
                <a16:creationId xmlns:a16="http://schemas.microsoft.com/office/drawing/2014/main" id="{989DC33D-ABBC-FAE0-42B7-A3DA26C35979}"/>
              </a:ext>
            </a:extLst>
          </p:cNvPr>
          <p:cNvSpPr/>
          <p:nvPr/>
        </p:nvSpPr>
        <p:spPr>
          <a:xfrm>
            <a:off x="3414954" y="960872"/>
            <a:ext cx="1502266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CC74C-BDED-20E7-5730-0BBAAC618027}"/>
              </a:ext>
            </a:extLst>
          </p:cNvPr>
          <p:cNvSpPr txBox="1"/>
          <p:nvPr/>
        </p:nvSpPr>
        <p:spPr>
          <a:xfrm>
            <a:off x="702089" y="632552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</a:rPr>
              <a:t>팀 구성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 descr="Api Logo Images – Browse 4,369 Stock Photos, Vectors, and Video | Adobe  Stock">
            <a:extLst>
              <a:ext uri="{FF2B5EF4-FFF2-40B4-BE49-F238E27FC236}">
                <a16:creationId xmlns:a16="http://schemas.microsoft.com/office/drawing/2014/main" id="{7F38876A-846B-73C4-2261-09CC43872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198" y="2551718"/>
            <a:ext cx="1061512" cy="10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23" descr="Users resource icon for the General Icons category.">
            <a:extLst>
              <a:ext uri="{FF2B5EF4-FFF2-40B4-BE49-F238E27FC236}">
                <a16:creationId xmlns:a16="http://schemas.microsoft.com/office/drawing/2014/main" id="{977226AD-81F0-2913-63AD-08E0FCEA5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 flipH="1">
            <a:off x="7519317" y="1108192"/>
            <a:ext cx="1664012" cy="166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RİOT LOGO">
            <a:extLst>
              <a:ext uri="{FF2B5EF4-FFF2-40B4-BE49-F238E27FC236}">
                <a16:creationId xmlns:a16="http://schemas.microsoft.com/office/drawing/2014/main" id="{DBAE4925-CD0F-A9BF-4E72-A2A8ECB49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029" y="2951676"/>
            <a:ext cx="1664012" cy="166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조이">
            <a:extLst>
              <a:ext uri="{FF2B5EF4-FFF2-40B4-BE49-F238E27FC236}">
                <a16:creationId xmlns:a16="http://schemas.microsoft.com/office/drawing/2014/main" id="{12597461-4298-85DC-142E-466AC22DA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0" t="3579" r="31792" b="38437"/>
          <a:stretch>
            <a:fillRect/>
          </a:stretch>
        </p:blipFill>
        <p:spPr bwMode="auto">
          <a:xfrm>
            <a:off x="6534373" y="2951676"/>
            <a:ext cx="812800" cy="812800"/>
          </a:xfrm>
          <a:custGeom>
            <a:avLst/>
            <a:gdLst>
              <a:gd name="connsiteX0" fmla="*/ 0 w 3960000"/>
              <a:gd name="connsiteY0" fmla="*/ 0 h 3960000"/>
              <a:gd name="connsiteX1" fmla="*/ 3960000 w 3960000"/>
              <a:gd name="connsiteY1" fmla="*/ 0 h 3960000"/>
              <a:gd name="connsiteX2" fmla="*/ 3960000 w 3960000"/>
              <a:gd name="connsiteY2" fmla="*/ 3960000 h 3960000"/>
              <a:gd name="connsiteX3" fmla="*/ 0 w 3960000"/>
              <a:gd name="connsiteY3" fmla="*/ 396000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960000">
                <a:moveTo>
                  <a:pt x="0" y="0"/>
                </a:moveTo>
                <a:lnTo>
                  <a:pt x="3960000" y="0"/>
                </a:lnTo>
                <a:lnTo>
                  <a:pt x="3960000" y="3960000"/>
                </a:lnTo>
                <a:lnTo>
                  <a:pt x="0" y="3960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B82B5B-1851-16AA-D219-0EB8C93E0814}"/>
              </a:ext>
            </a:extLst>
          </p:cNvPr>
          <p:cNvSpPr txBox="1"/>
          <p:nvPr/>
        </p:nvSpPr>
        <p:spPr>
          <a:xfrm>
            <a:off x="7462604" y="3178687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CHAMPIONS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8C7552-CE70-2D71-AA43-2A8F5D1F58FF}"/>
              </a:ext>
            </a:extLst>
          </p:cNvPr>
          <p:cNvSpPr txBox="1"/>
          <p:nvPr/>
        </p:nvSpPr>
        <p:spPr>
          <a:xfrm>
            <a:off x="7517781" y="4088481"/>
            <a:ext cx="18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MATCH RESULT</a:t>
            </a:r>
            <a:endParaRPr lang="ko-KR" altLang="en-US" dirty="0"/>
          </a:p>
        </p:txBody>
      </p:sp>
      <p:pic>
        <p:nvPicPr>
          <p:cNvPr id="11" name="Picture 8" descr="Artificial Intelligence Logo Vector Art, Icons, and Graphics for Free  Download">
            <a:extLst>
              <a:ext uri="{FF2B5EF4-FFF2-40B4-BE49-F238E27FC236}">
                <a16:creationId xmlns:a16="http://schemas.microsoft.com/office/drawing/2014/main" id="{78DE5C6A-9C2A-EB4E-B58B-2F30A3572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121" y="4774344"/>
            <a:ext cx="865050" cy="86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astery 7 League of Legends by LeagueOfLegendsSoundsUnofficial - Tuna">
            <a:extLst>
              <a:ext uri="{FF2B5EF4-FFF2-40B4-BE49-F238E27FC236}">
                <a16:creationId xmlns:a16="http://schemas.microsoft.com/office/drawing/2014/main" id="{F6AB6880-B6DB-C43D-7187-792D79BF8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373" y="3863968"/>
            <a:ext cx="888608" cy="75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725F46-F103-9984-5DA1-7C9AA7BE055E}"/>
              </a:ext>
            </a:extLst>
          </p:cNvPr>
          <p:cNvSpPr txBox="1"/>
          <p:nvPr/>
        </p:nvSpPr>
        <p:spPr>
          <a:xfrm>
            <a:off x="7533912" y="4998275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AI MATCH RATE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56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0.08203 2.96296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02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ko-KR" altLang="en-US" sz="1400" b="1" spc="-150" dirty="0">
                <a:solidFill>
                  <a:srgbClr val="04242E"/>
                </a:solidFill>
                <a:latin typeface="+mn-ea"/>
              </a:rPr>
              <a:t>계획 및 과정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82197" y="646637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ㆍ개발</a:t>
            </a:r>
            <a:r>
              <a:rPr lang="ko-KR" altLang="en-US" sz="1200" b="1" dirty="0">
                <a:solidFill>
                  <a:srgbClr val="04242E"/>
                </a:solidFill>
              </a:rPr>
              <a:t> 계획</a:t>
            </a: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2BB52FB3-FEDA-B81E-22E0-E5CB285A8151}"/>
              </a:ext>
            </a:extLst>
          </p:cNvPr>
          <p:cNvSpPr txBox="1"/>
          <p:nvPr/>
        </p:nvSpPr>
        <p:spPr>
          <a:xfrm>
            <a:off x="2081487" y="642957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사용 플랫폼</a:t>
            </a: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5400487-3B78-2B8C-D05C-0B6A8702BDF0}"/>
              </a:ext>
            </a:extLst>
          </p:cNvPr>
          <p:cNvSpPr/>
          <p:nvPr/>
        </p:nvSpPr>
        <p:spPr>
          <a:xfrm>
            <a:off x="342407" y="960874"/>
            <a:ext cx="1133967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6" descr="GitHub Logos and Usage · GitHub">
            <a:extLst>
              <a:ext uri="{FF2B5EF4-FFF2-40B4-BE49-F238E27FC236}">
                <a16:creationId xmlns:a16="http://schemas.microsoft.com/office/drawing/2014/main" id="{9771EAB4-0B37-0BA2-20EC-F63494E1D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010" y="3073426"/>
            <a:ext cx="861030" cy="87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55" descr="AWS Cloud group icon with AWS logo.">
            <a:extLst>
              <a:ext uri="{FF2B5EF4-FFF2-40B4-BE49-F238E27FC236}">
                <a16:creationId xmlns:a16="http://schemas.microsoft.com/office/drawing/2014/main" id="{9356A714-1308-6C75-9C1C-5198295B8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15585" y="5278998"/>
            <a:ext cx="592363" cy="592363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1A8E1AF2-740E-09F1-8FC4-2EE34E108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00925" y="5236513"/>
            <a:ext cx="582565" cy="6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C699FCDE-91D9-8B8A-5637-B222162B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52019" y="3594160"/>
            <a:ext cx="781715" cy="78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A2037E9-635D-A4B3-B13D-DF5964CAC283}"/>
              </a:ext>
            </a:extLst>
          </p:cNvPr>
          <p:cNvGrpSpPr/>
          <p:nvPr/>
        </p:nvGrpSpPr>
        <p:grpSpPr>
          <a:xfrm>
            <a:off x="704271" y="3207980"/>
            <a:ext cx="2212985" cy="1621758"/>
            <a:chOff x="2181974" y="5127587"/>
            <a:chExt cx="1187075" cy="812774"/>
          </a:xfrm>
        </p:grpSpPr>
        <p:pic>
          <p:nvPicPr>
            <p:cNvPr id="24" name="Graphic 22" descr="Authenticated user resource icon for the General Icons category.">
              <a:extLst>
                <a:ext uri="{FF2B5EF4-FFF2-40B4-BE49-F238E27FC236}">
                  <a16:creationId xmlns:a16="http://schemas.microsoft.com/office/drawing/2014/main" id="{2597C1C3-BC68-3AD7-FE68-0BC9B8885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2546912" y="512758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39">
              <a:extLst>
                <a:ext uri="{FF2B5EF4-FFF2-40B4-BE49-F238E27FC236}">
                  <a16:creationId xmlns:a16="http://schemas.microsoft.com/office/drawing/2014/main" id="{E11CA6DD-9009-1D3E-FF23-9CCE9D5A40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974" y="5663362"/>
              <a:ext cx="11870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Developer</a:t>
              </a:r>
            </a:p>
          </p:txBody>
        </p:sp>
      </p:grpSp>
      <p:cxnSp>
        <p:nvCxnSpPr>
          <p:cNvPr id="28" name="Straight Arrow Connector 58">
            <a:extLst>
              <a:ext uri="{FF2B5EF4-FFF2-40B4-BE49-F238E27FC236}">
                <a16:creationId xmlns:a16="http://schemas.microsoft.com/office/drawing/2014/main" id="{6CA9DB25-5221-0097-3983-506D902325E2}"/>
              </a:ext>
            </a:extLst>
          </p:cNvPr>
          <p:cNvCxnSpPr>
            <a:cxnSpLocks/>
          </p:cNvCxnSpPr>
          <p:nvPr/>
        </p:nvCxnSpPr>
        <p:spPr bwMode="auto">
          <a:xfrm>
            <a:off x="3222182" y="3985018"/>
            <a:ext cx="67475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2" descr="Elbow horizontal arrow pointing right (1).">
            <a:extLst>
              <a:ext uri="{FF2B5EF4-FFF2-40B4-BE49-F238E27FC236}">
                <a16:creationId xmlns:a16="http://schemas.microsoft.com/office/drawing/2014/main" id="{26AEF8BC-0B0C-4AB3-FD09-5ADA211CE683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733734" y="3985018"/>
            <a:ext cx="1651543" cy="1575504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5" descr="Elbow horizontal arrow pointing right (2).">
            <a:extLst>
              <a:ext uri="{FF2B5EF4-FFF2-40B4-BE49-F238E27FC236}">
                <a16:creationId xmlns:a16="http://schemas.microsoft.com/office/drawing/2014/main" id="{81972B04-06C4-1CC5-0B7E-EE11E94E33FC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732373" y="3509803"/>
            <a:ext cx="1624637" cy="475214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54" descr="Right pointing horizontal arrow.">
            <a:extLst>
              <a:ext uri="{FF2B5EF4-FFF2-40B4-BE49-F238E27FC236}">
                <a16:creationId xmlns:a16="http://schemas.microsoft.com/office/drawing/2014/main" id="{7A4A4939-0556-2557-B419-C6CC1FA9CF3C}"/>
              </a:ext>
            </a:extLst>
          </p:cNvPr>
          <p:cNvCxnSpPr>
            <a:cxnSpLocks/>
          </p:cNvCxnSpPr>
          <p:nvPr/>
        </p:nvCxnSpPr>
        <p:spPr>
          <a:xfrm>
            <a:off x="7123030" y="3493439"/>
            <a:ext cx="1039966" cy="16364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54" descr="Right pointing horizontal arrow.">
            <a:extLst>
              <a:ext uri="{FF2B5EF4-FFF2-40B4-BE49-F238E27FC236}">
                <a16:creationId xmlns:a16="http://schemas.microsoft.com/office/drawing/2014/main" id="{3C2591D3-7B68-7FB8-75B5-463A6D8518EB}"/>
              </a:ext>
            </a:extLst>
          </p:cNvPr>
          <p:cNvCxnSpPr>
            <a:cxnSpLocks/>
          </p:cNvCxnSpPr>
          <p:nvPr/>
        </p:nvCxnSpPr>
        <p:spPr>
          <a:xfrm>
            <a:off x="7159885" y="5575179"/>
            <a:ext cx="100586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10AB56F-2BA9-7790-5E45-C7BC12E66AD9}"/>
              </a:ext>
            </a:extLst>
          </p:cNvPr>
          <p:cNvGrpSpPr/>
          <p:nvPr/>
        </p:nvGrpSpPr>
        <p:grpSpPr>
          <a:xfrm>
            <a:off x="10025496" y="4060197"/>
            <a:ext cx="1505457" cy="1140191"/>
            <a:chOff x="10161299" y="3756417"/>
            <a:chExt cx="1073150" cy="812774"/>
          </a:xfrm>
        </p:grpSpPr>
        <p:pic>
          <p:nvPicPr>
            <p:cNvPr id="34" name="Graphic 23" descr="Users resource icon for the General Icons category.">
              <a:extLst>
                <a:ext uri="{FF2B5EF4-FFF2-40B4-BE49-F238E27FC236}">
                  <a16:creationId xmlns:a16="http://schemas.microsoft.com/office/drawing/2014/main" id="{712271FE-A736-6429-DE93-CDEBFFC090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 flipH="1">
              <a:off x="10465794" y="375641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Box 40">
              <a:extLst>
                <a:ext uri="{FF2B5EF4-FFF2-40B4-BE49-F238E27FC236}">
                  <a16:creationId xmlns:a16="http://schemas.microsoft.com/office/drawing/2014/main" id="{922F0FBD-08D7-20E1-671F-53B14A7133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61299" y="4292192"/>
              <a:ext cx="10731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Users</a:t>
              </a:r>
            </a:p>
          </p:txBody>
        </p:sp>
      </p:grpSp>
      <p:cxnSp>
        <p:nvCxnSpPr>
          <p:cNvPr id="36" name="연결선: 꺾임 56">
            <a:extLst>
              <a:ext uri="{FF2B5EF4-FFF2-40B4-BE49-F238E27FC236}">
                <a16:creationId xmlns:a16="http://schemas.microsoft.com/office/drawing/2014/main" id="{4E63BB96-CB55-39F2-B369-1555102B6470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8922235" y="5200388"/>
            <a:ext cx="1855990" cy="374791"/>
          </a:xfrm>
          <a:prstGeom prst="bentConnector2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>
            <a:extLst>
              <a:ext uri="{FF2B5EF4-FFF2-40B4-BE49-F238E27FC236}">
                <a16:creationId xmlns:a16="http://schemas.microsoft.com/office/drawing/2014/main" id="{5FBC5D3A-E5D5-E741-229A-CE054BDC7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86429" y="2455562"/>
            <a:ext cx="712893" cy="61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D25F663-64FF-A65B-638D-56FB950042DE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342875" y="3168633"/>
            <a:ext cx="2" cy="425527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8166163" y="3207980"/>
            <a:ext cx="893193" cy="981077"/>
            <a:chOff x="8226286" y="2632589"/>
            <a:chExt cx="893193" cy="981077"/>
          </a:xfrm>
        </p:grpSpPr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8C953491-424A-6E4C-F517-7193BB38CE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 bwMode="auto">
            <a:xfrm>
              <a:off x="8338421" y="2632589"/>
              <a:ext cx="659897" cy="659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EC4BF02-BF6C-3754-AA72-1C6C5924570E}"/>
                </a:ext>
              </a:extLst>
            </p:cNvPr>
            <p:cNvSpPr txBox="1"/>
            <p:nvPr/>
          </p:nvSpPr>
          <p:spPr>
            <a:xfrm>
              <a:off x="8226286" y="3244334"/>
              <a:ext cx="893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deploy</a:t>
              </a:r>
              <a:endParaRPr lang="ko-KR" altLang="en-US" dirty="0"/>
            </a:p>
          </p:txBody>
        </p:sp>
      </p:grpSp>
      <p:sp>
        <p:nvSpPr>
          <p:cNvPr id="40" name="Freeform 59" descr="Ninety degree arrow pointing up to the right.">
            <a:extLst>
              <a:ext uri="{FF2B5EF4-FFF2-40B4-BE49-F238E27FC236}">
                <a16:creationId xmlns:a16="http://schemas.microsoft.com/office/drawing/2014/main" id="{D1DFE268-D008-4F1E-8964-4CBD22E92CC0}"/>
              </a:ext>
            </a:extLst>
          </p:cNvPr>
          <p:cNvSpPr/>
          <p:nvPr/>
        </p:nvSpPr>
        <p:spPr>
          <a:xfrm flipH="1">
            <a:off x="6787525" y="2596495"/>
            <a:ext cx="412749" cy="600589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1F94F6-56E5-FE72-5311-B062F13ADF95}"/>
              </a:ext>
            </a:extLst>
          </p:cNvPr>
          <p:cNvGrpSpPr/>
          <p:nvPr/>
        </p:nvGrpSpPr>
        <p:grpSpPr>
          <a:xfrm>
            <a:off x="7070581" y="2040239"/>
            <a:ext cx="1092415" cy="1064692"/>
            <a:chOff x="4036487" y="4899359"/>
            <a:chExt cx="1092415" cy="1064692"/>
          </a:xfrm>
        </p:grpSpPr>
        <p:pic>
          <p:nvPicPr>
            <p:cNvPr id="43" name="Graphic 14" descr="Git repository resource icon for the General Icons category.">
              <a:extLst>
                <a:ext uri="{FF2B5EF4-FFF2-40B4-BE49-F238E27FC236}">
                  <a16:creationId xmlns:a16="http://schemas.microsoft.com/office/drawing/2014/main" id="{76656B6D-F0E0-EF4D-C732-C9D5D60A9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 bwMode="auto">
            <a:xfrm>
              <a:off x="4188506" y="4899359"/>
              <a:ext cx="793204" cy="793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D59586D-2881-2466-C496-EAF501B9C829}"/>
                </a:ext>
              </a:extLst>
            </p:cNvPr>
            <p:cNvSpPr txBox="1"/>
            <p:nvPr/>
          </p:nvSpPr>
          <p:spPr>
            <a:xfrm>
              <a:off x="4036487" y="5687052"/>
              <a:ext cx="10924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Git-flow </a:t>
              </a:r>
              <a:r>
                <a:rPr lang="ko-KR" altLang="en-US" sz="1200" dirty="0"/>
                <a:t>전략</a:t>
              </a:r>
            </a:p>
          </p:txBody>
        </p: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621CAD2-0637-3BA0-E11F-65F38A3FAC32}"/>
              </a:ext>
            </a:extLst>
          </p:cNvPr>
          <p:cNvCxnSpPr>
            <a:cxnSpLocks/>
          </p:cNvCxnSpPr>
          <p:nvPr/>
        </p:nvCxnSpPr>
        <p:spPr>
          <a:xfrm>
            <a:off x="8038130" y="2473890"/>
            <a:ext cx="47369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8534148" y="1971599"/>
            <a:ext cx="1050416" cy="986110"/>
            <a:chOff x="8975080" y="1487780"/>
            <a:chExt cx="1050416" cy="986110"/>
          </a:xfrm>
        </p:grpSpPr>
        <p:pic>
          <p:nvPicPr>
            <p:cNvPr id="47" name="그림 4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83F28F67-A589-AF8F-8F62-DD17EB17D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0524" y="1487780"/>
              <a:ext cx="639529" cy="63952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FC0648-A147-D805-D5DE-E472DFE90BF1}"/>
                </a:ext>
              </a:extLst>
            </p:cNvPr>
            <p:cNvSpPr txBox="1"/>
            <p:nvPr/>
          </p:nvSpPr>
          <p:spPr>
            <a:xfrm>
              <a:off x="8975080" y="2196891"/>
              <a:ext cx="10504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Pull Request</a:t>
              </a:r>
              <a:endParaRPr lang="ko-KR" altLang="en-US" sz="1200" dirty="0"/>
            </a:p>
          </p:txBody>
        </p: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6B245EC-C925-C04F-BA88-3C04BF35A065}"/>
              </a:ext>
            </a:extLst>
          </p:cNvPr>
          <p:cNvCxnSpPr>
            <a:cxnSpLocks/>
          </p:cNvCxnSpPr>
          <p:nvPr/>
        </p:nvCxnSpPr>
        <p:spPr>
          <a:xfrm flipH="1" flipV="1">
            <a:off x="9485430" y="2436561"/>
            <a:ext cx="617479" cy="28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10143433" y="2011080"/>
            <a:ext cx="1085682" cy="1140921"/>
            <a:chOff x="10900187" y="1314641"/>
            <a:chExt cx="1085682" cy="1140921"/>
          </a:xfrm>
        </p:grpSpPr>
        <p:pic>
          <p:nvPicPr>
            <p:cNvPr id="50" name="그림 49" descr="블랙, 어둠이(가) 표시된 사진">
              <a:extLst>
                <a:ext uri="{FF2B5EF4-FFF2-40B4-BE49-F238E27FC236}">
                  <a16:creationId xmlns:a16="http://schemas.microsoft.com/office/drawing/2014/main" id="{564B0FA4-A2F2-CB55-BBE7-EF40D24B3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3227" y="1314641"/>
              <a:ext cx="905780" cy="90578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375179B-23E7-1E20-C1E1-193F63FBA28B}"/>
                </a:ext>
              </a:extLst>
            </p:cNvPr>
            <p:cNvSpPr txBox="1"/>
            <p:nvPr/>
          </p:nvSpPr>
          <p:spPr>
            <a:xfrm>
              <a:off x="10900187" y="2178563"/>
              <a:ext cx="1085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Code Review</a:t>
              </a:r>
            </a:p>
          </p:txBody>
        </p:sp>
      </p:grpSp>
      <p:cxnSp>
        <p:nvCxnSpPr>
          <p:cNvPr id="67" name="Straight Arrow Connector 77" descr="Down pointing vertical arrow.">
            <a:extLst>
              <a:ext uri="{FF2B5EF4-FFF2-40B4-BE49-F238E27FC236}">
                <a16:creationId xmlns:a16="http://schemas.microsoft.com/office/drawing/2014/main" id="{82635242-9714-4273-852A-ADFDFD57AD54}"/>
              </a:ext>
            </a:extLst>
          </p:cNvPr>
          <p:cNvCxnSpPr/>
          <p:nvPr/>
        </p:nvCxnSpPr>
        <p:spPr>
          <a:xfrm flipV="1">
            <a:off x="8608246" y="4183770"/>
            <a:ext cx="0" cy="1016618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DD24E41-C918-A325-B3D8-497AEE7AB4A0}"/>
              </a:ext>
            </a:extLst>
          </p:cNvPr>
          <p:cNvSpPr txBox="1"/>
          <p:nvPr/>
        </p:nvSpPr>
        <p:spPr>
          <a:xfrm>
            <a:off x="3474263" y="643111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</a:rPr>
              <a:t>타임라인 및 일정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653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FEDC08F-364F-3305-B498-5F31BF485AA2}"/>
              </a:ext>
            </a:extLst>
          </p:cNvPr>
          <p:cNvSpPr/>
          <p:nvPr/>
        </p:nvSpPr>
        <p:spPr>
          <a:xfrm>
            <a:off x="1237673" y="1332251"/>
            <a:ext cx="4828406" cy="5102968"/>
          </a:xfrm>
          <a:prstGeom prst="roundRect">
            <a:avLst/>
          </a:prstGeom>
          <a:noFill/>
          <a:ln w="38100">
            <a:solidFill>
              <a:srgbClr val="0429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02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ko-KR" altLang="en-US" sz="1400" b="1" spc="-150" dirty="0">
                <a:solidFill>
                  <a:srgbClr val="04242E"/>
                </a:solidFill>
                <a:latin typeface="+mn-ea"/>
              </a:rPr>
              <a:t>계획 및 과정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1920176" y="646575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ㆍ사용</a:t>
            </a:r>
            <a:r>
              <a:rPr lang="ko-KR" altLang="en-US" sz="1200" b="1" dirty="0">
                <a:solidFill>
                  <a:srgbClr val="04242E"/>
                </a:solidFill>
              </a:rPr>
              <a:t> 플랫폼</a:t>
            </a: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506211" y="64311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개발 계획</a:t>
            </a:r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EAD56701-65F0-44D2-F96B-AAB9697B578B}"/>
              </a:ext>
            </a:extLst>
          </p:cNvPr>
          <p:cNvSpPr txBox="1"/>
          <p:nvPr/>
        </p:nvSpPr>
        <p:spPr>
          <a:xfrm>
            <a:off x="3474263" y="643111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</a:rPr>
              <a:t>타임라인 및 일정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5400487-3B78-2B8C-D05C-0B6A8702BDF0}"/>
              </a:ext>
            </a:extLst>
          </p:cNvPr>
          <p:cNvSpPr/>
          <p:nvPr/>
        </p:nvSpPr>
        <p:spPr>
          <a:xfrm>
            <a:off x="1949379" y="960874"/>
            <a:ext cx="1133967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AWS&quot; Icon - Download for free – Iconduck">
            <a:extLst>
              <a:ext uri="{FF2B5EF4-FFF2-40B4-BE49-F238E27FC236}">
                <a16:creationId xmlns:a16="http://schemas.microsoft.com/office/drawing/2014/main" id="{94CD5145-EC5F-9C18-A5ED-1B1EF2DE5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06" y="2968132"/>
            <a:ext cx="1415473" cy="141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8" descr="Amazon Simple Storage Service (Amazon S3) service icon.">
            <a:extLst>
              <a:ext uri="{FF2B5EF4-FFF2-40B4-BE49-F238E27FC236}">
                <a16:creationId xmlns:a16="http://schemas.microsoft.com/office/drawing/2014/main" id="{D8593E9B-DB7D-62E6-D800-CE5F77CEB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149567" y="2387227"/>
            <a:ext cx="812464" cy="81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B76707-D56B-DBD6-45C5-A3A0A249E607}"/>
              </a:ext>
            </a:extLst>
          </p:cNvPr>
          <p:cNvSpPr txBox="1"/>
          <p:nvPr/>
        </p:nvSpPr>
        <p:spPr>
          <a:xfrm>
            <a:off x="2332020" y="322970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S3</a:t>
            </a:r>
            <a:endParaRPr lang="ko-KR" altLang="en-US" b="1" dirty="0"/>
          </a:p>
        </p:txBody>
      </p:sp>
      <p:pic>
        <p:nvPicPr>
          <p:cNvPr id="8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3E853D52-D707-7DDA-30CC-5C7DD3E1E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3374665" y="2387227"/>
            <a:ext cx="812464" cy="81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2D4D17-B77E-4E64-05ED-219BF1BCAEF5}"/>
              </a:ext>
            </a:extLst>
          </p:cNvPr>
          <p:cNvSpPr txBox="1"/>
          <p:nvPr/>
        </p:nvSpPr>
        <p:spPr>
          <a:xfrm>
            <a:off x="3469322" y="3199691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SNS</a:t>
            </a:r>
            <a:endParaRPr lang="ko-KR" altLang="en-US" b="1" dirty="0"/>
          </a:p>
        </p:txBody>
      </p:sp>
      <p:pic>
        <p:nvPicPr>
          <p:cNvPr id="1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5761D6CE-452E-A176-9DFB-CF816259F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4599763" y="2387227"/>
            <a:ext cx="812464" cy="81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EC1677-C1B3-CD02-E402-8384C7540805}"/>
              </a:ext>
            </a:extLst>
          </p:cNvPr>
          <p:cNvSpPr txBox="1"/>
          <p:nvPr/>
        </p:nvSpPr>
        <p:spPr>
          <a:xfrm>
            <a:off x="4694420" y="319969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RDS</a:t>
            </a:r>
            <a:endParaRPr lang="ko-KR" altLang="en-US" b="1" dirty="0"/>
          </a:p>
        </p:txBody>
      </p:sp>
      <p:pic>
        <p:nvPicPr>
          <p:cNvPr id="4102" name="Picture 6" descr="AWS Cloud Resource | Athena">
            <a:extLst>
              <a:ext uri="{FF2B5EF4-FFF2-40B4-BE49-F238E27FC236}">
                <a16:creationId xmlns:a16="http://schemas.microsoft.com/office/drawing/2014/main" id="{89FAC3B1-2C1C-F5CF-074F-E21256DDE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99" y="4296437"/>
            <a:ext cx="879908" cy="87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92502E-AAC8-7C7C-54D2-93D338878B37}"/>
              </a:ext>
            </a:extLst>
          </p:cNvPr>
          <p:cNvSpPr txBox="1"/>
          <p:nvPr/>
        </p:nvSpPr>
        <p:spPr>
          <a:xfrm>
            <a:off x="2480873" y="5176345"/>
            <a:ext cx="96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Athena</a:t>
            </a:r>
            <a:endParaRPr lang="ko-KR" altLang="en-US" b="1" dirty="0"/>
          </a:p>
        </p:txBody>
      </p:sp>
      <p:pic>
        <p:nvPicPr>
          <p:cNvPr id="13" name="Graphic 5" descr="Amazon Elastic Compute Cloud (Amazon EC2) service icon.">
            <a:extLst>
              <a:ext uri="{FF2B5EF4-FFF2-40B4-BE49-F238E27FC236}">
                <a16:creationId xmlns:a16="http://schemas.microsoft.com/office/drawing/2014/main" id="{F45B1E57-58EB-AD59-F1B9-C98524F16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976543" y="4296437"/>
            <a:ext cx="879908" cy="879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832072-6FD6-1544-BC37-11B4DE2B3A47}"/>
              </a:ext>
            </a:extLst>
          </p:cNvPr>
          <p:cNvSpPr txBox="1"/>
          <p:nvPr/>
        </p:nvSpPr>
        <p:spPr>
          <a:xfrm>
            <a:off x="3665888" y="5168831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BationHost</a:t>
            </a:r>
            <a:endParaRPr lang="ko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8202F21-E98F-776C-3C4B-5EC71781AD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112" y="1632957"/>
            <a:ext cx="2903601" cy="104734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0478829-8308-3586-0FC5-737303BB59FF}"/>
              </a:ext>
            </a:extLst>
          </p:cNvPr>
          <p:cNvSpPr/>
          <p:nvPr/>
        </p:nvSpPr>
        <p:spPr>
          <a:xfrm>
            <a:off x="6376734" y="1339179"/>
            <a:ext cx="4828406" cy="5102968"/>
          </a:xfrm>
          <a:prstGeom prst="roundRect">
            <a:avLst/>
          </a:prstGeom>
          <a:noFill/>
          <a:ln w="38100">
            <a:solidFill>
              <a:srgbClr val="0429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0D343F8-A71B-59EA-944E-69D5FCB87A35}"/>
              </a:ext>
            </a:extLst>
          </p:cNvPr>
          <p:cNvSpPr/>
          <p:nvPr/>
        </p:nvSpPr>
        <p:spPr>
          <a:xfrm>
            <a:off x="10492394" y="3008246"/>
            <a:ext cx="1425492" cy="1415473"/>
          </a:xfrm>
          <a:prstGeom prst="ellipse">
            <a:avLst/>
          </a:prstGeom>
          <a:solidFill>
            <a:srgbClr val="0429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A0259F41-C6CD-06B0-B8CF-C7504E3C5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463" y="3038632"/>
            <a:ext cx="1096947" cy="120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200F2CEF-306E-C9D3-13D2-5F079DFD7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76" y="4586787"/>
            <a:ext cx="2255392" cy="128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ode Logo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1D6FE5A3-802F-B78C-84AD-40AB5DD5A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90" y="2906906"/>
            <a:ext cx="1618151" cy="16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301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B60CF7-CCEA-FE08-507C-26F51CABD849}"/>
              </a:ext>
            </a:extLst>
          </p:cNvPr>
          <p:cNvSpPr/>
          <p:nvPr/>
        </p:nvSpPr>
        <p:spPr>
          <a:xfrm>
            <a:off x="0" y="0"/>
            <a:ext cx="12192000" cy="886691"/>
          </a:xfrm>
          <a:prstGeom prst="rect">
            <a:avLst/>
          </a:prstGeom>
          <a:solidFill>
            <a:srgbClr val="0429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D12F15-C2EB-E0A3-6CC2-7647E10898BE}"/>
              </a:ext>
            </a:extLst>
          </p:cNvPr>
          <p:cNvSpPr/>
          <p:nvPr/>
        </p:nvSpPr>
        <p:spPr>
          <a:xfrm>
            <a:off x="176859" y="230970"/>
            <a:ext cx="4828406" cy="7527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D066C9-BEF6-9532-D01F-A82C2C802C94}"/>
              </a:ext>
            </a:extLst>
          </p:cNvPr>
          <p:cNvSpPr txBox="1"/>
          <p:nvPr/>
        </p:nvSpPr>
        <p:spPr>
          <a:xfrm>
            <a:off x="243427" y="258679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04242E"/>
                </a:solidFill>
                <a:latin typeface="+mn-ea"/>
              </a:rPr>
              <a:t>02</a:t>
            </a:r>
            <a:r>
              <a:rPr lang="en-US" altLang="ko-KR" b="1" spc="-300" dirty="0">
                <a:solidFill>
                  <a:srgbClr val="04242E"/>
                </a:solidFill>
                <a:latin typeface="+mn-ea"/>
              </a:rPr>
              <a:t> </a:t>
            </a:r>
            <a:r>
              <a:rPr lang="ko-KR" altLang="en-US" sz="1400" b="1" spc="-150" dirty="0">
                <a:solidFill>
                  <a:srgbClr val="04242E"/>
                </a:solidFill>
                <a:latin typeface="+mn-ea"/>
              </a:rPr>
              <a:t>계획 및 과정</a:t>
            </a:r>
            <a:endParaRPr lang="ko-KR" altLang="en-US" sz="2400" b="1" spc="-150" dirty="0">
              <a:solidFill>
                <a:srgbClr val="04242E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D1899-60EE-428C-BB01-EEB708D5BA6A}"/>
              </a:ext>
            </a:extLst>
          </p:cNvPr>
          <p:cNvSpPr txBox="1"/>
          <p:nvPr/>
        </p:nvSpPr>
        <p:spPr>
          <a:xfrm>
            <a:off x="9914886" y="151856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Bahnschrift" panose="020B0502040204020203" pitchFamily="34" charset="0"/>
              </a:rPr>
              <a:t>2024 TEAM PROJECT</a:t>
            </a:r>
            <a:endParaRPr lang="ko-KR" altLang="en-US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777920-0359-7A5A-F0ED-9A9241DE7C48}"/>
              </a:ext>
            </a:extLst>
          </p:cNvPr>
          <p:cNvSpPr txBox="1"/>
          <p:nvPr/>
        </p:nvSpPr>
        <p:spPr>
          <a:xfrm>
            <a:off x="9744968" y="445398"/>
            <a:ext cx="2270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D1F1FB"/>
                </a:solidFill>
                <a:latin typeface="Bahnschrift" panose="020B0502040204020203" pitchFamily="34" charset="0"/>
              </a:rPr>
              <a:t>RECODE OF LEAGUE OF LEGEND</a:t>
            </a:r>
            <a:endParaRPr lang="ko-KR" altLang="en-US" sz="1100" dirty="0">
              <a:solidFill>
                <a:srgbClr val="D1F1FB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E02AE2-58C4-060C-05EF-E397F1AE0EED}"/>
              </a:ext>
            </a:extLst>
          </p:cNvPr>
          <p:cNvSpPr txBox="1"/>
          <p:nvPr/>
        </p:nvSpPr>
        <p:spPr>
          <a:xfrm>
            <a:off x="3304399" y="643111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4242E"/>
                </a:solidFill>
              </a:rPr>
              <a:t>ㆍ타임라인</a:t>
            </a:r>
            <a:r>
              <a:rPr lang="ko-KR" altLang="en-US" sz="1200" b="1" dirty="0">
                <a:solidFill>
                  <a:srgbClr val="04242E"/>
                </a:solidFill>
              </a:rPr>
              <a:t> 및 일정</a:t>
            </a: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4FA614DC-E960-9286-76DB-7BE9FDF27EF1}"/>
              </a:ext>
            </a:extLst>
          </p:cNvPr>
          <p:cNvSpPr txBox="1"/>
          <p:nvPr/>
        </p:nvSpPr>
        <p:spPr>
          <a:xfrm>
            <a:off x="506211" y="64311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개발 계획</a:t>
            </a:r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EAD56701-65F0-44D2-F96B-AAB9697B578B}"/>
              </a:ext>
            </a:extLst>
          </p:cNvPr>
          <p:cNvSpPr txBox="1"/>
          <p:nvPr/>
        </p:nvSpPr>
        <p:spPr>
          <a:xfrm>
            <a:off x="2081487" y="63736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사용 플랫폼</a:t>
            </a:r>
          </a:p>
        </p:txBody>
      </p:sp>
      <p:cxnSp>
        <p:nvCxnSpPr>
          <p:cNvPr id="3077" name="직선 연결선 3076">
            <a:extLst>
              <a:ext uri="{FF2B5EF4-FFF2-40B4-BE49-F238E27FC236}">
                <a16:creationId xmlns:a16="http://schemas.microsoft.com/office/drawing/2014/main" id="{B43B25BD-FBAE-4DC6-EAC1-C4ABF8BE3E35}"/>
              </a:ext>
            </a:extLst>
          </p:cNvPr>
          <p:cNvCxnSpPr>
            <a:cxnSpLocks/>
          </p:cNvCxnSpPr>
          <p:nvPr/>
        </p:nvCxnSpPr>
        <p:spPr>
          <a:xfrm>
            <a:off x="342409" y="983732"/>
            <a:ext cx="4486766" cy="0"/>
          </a:xfrm>
          <a:prstGeom prst="line">
            <a:avLst/>
          </a:prstGeom>
          <a:ln w="12700">
            <a:solidFill>
              <a:srgbClr val="042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5400487-3B78-2B8C-D05C-0B6A8702BDF0}"/>
              </a:ext>
            </a:extLst>
          </p:cNvPr>
          <p:cNvSpPr/>
          <p:nvPr/>
        </p:nvSpPr>
        <p:spPr>
          <a:xfrm>
            <a:off x="3499803" y="960873"/>
            <a:ext cx="1133967" cy="45719"/>
          </a:xfrm>
          <a:prstGeom prst="flowChartTerminator">
            <a:avLst/>
          </a:prstGeom>
          <a:solidFill>
            <a:srgbClr val="0328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6F98C2F-0E6D-E6DE-C808-6BF22B24BDAC}"/>
              </a:ext>
            </a:extLst>
          </p:cNvPr>
          <p:cNvCxnSpPr/>
          <p:nvPr/>
        </p:nvCxnSpPr>
        <p:spPr>
          <a:xfrm>
            <a:off x="3220177" y="1727548"/>
            <a:ext cx="0" cy="411941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659C132-1245-AFA0-1B3B-F0CD5E678CE6}"/>
              </a:ext>
            </a:extLst>
          </p:cNvPr>
          <p:cNvCxnSpPr/>
          <p:nvPr/>
        </p:nvCxnSpPr>
        <p:spPr>
          <a:xfrm>
            <a:off x="5928740" y="1754850"/>
            <a:ext cx="0" cy="411941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D4088BA-7928-7B0F-3B57-7706B611EF0B}"/>
              </a:ext>
            </a:extLst>
          </p:cNvPr>
          <p:cNvCxnSpPr/>
          <p:nvPr/>
        </p:nvCxnSpPr>
        <p:spPr>
          <a:xfrm>
            <a:off x="8637303" y="1727548"/>
            <a:ext cx="0" cy="411941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37857C8-8806-7E6F-5136-91A877B0D683}"/>
              </a:ext>
            </a:extLst>
          </p:cNvPr>
          <p:cNvGrpSpPr/>
          <p:nvPr/>
        </p:nvGrpSpPr>
        <p:grpSpPr>
          <a:xfrm>
            <a:off x="1360932" y="1754850"/>
            <a:ext cx="9414590" cy="4119418"/>
            <a:chOff x="1696756" y="1773382"/>
            <a:chExt cx="9414590" cy="411941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66A11BE-D68C-DE89-4605-E74B6A608A4A}"/>
                </a:ext>
              </a:extLst>
            </p:cNvPr>
            <p:cNvCxnSpPr>
              <a:cxnSpLocks/>
            </p:cNvCxnSpPr>
            <p:nvPr/>
          </p:nvCxnSpPr>
          <p:spPr>
            <a:xfrm>
              <a:off x="1712494" y="1773382"/>
              <a:ext cx="0" cy="4119418"/>
            </a:xfrm>
            <a:prstGeom prst="line">
              <a:avLst/>
            </a:prstGeom>
            <a:ln w="38100">
              <a:solidFill>
                <a:srgbClr val="0424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70C80CE-11F2-BD55-E87C-63B11CC8B2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6756" y="5892800"/>
              <a:ext cx="9414590" cy="0"/>
            </a:xfrm>
            <a:prstGeom prst="line">
              <a:avLst/>
            </a:prstGeom>
            <a:ln w="38100">
              <a:solidFill>
                <a:srgbClr val="0424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35EA2BF-71AC-1314-61CD-659B932803CF}"/>
              </a:ext>
            </a:extLst>
          </p:cNvPr>
          <p:cNvSpPr txBox="1"/>
          <p:nvPr/>
        </p:nvSpPr>
        <p:spPr>
          <a:xfrm>
            <a:off x="2945903" y="5971309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42934"/>
                </a:solidFill>
              </a:rPr>
              <a:t>4/1</a:t>
            </a:r>
            <a:endParaRPr lang="ko-KR" altLang="en-US" b="1" dirty="0">
              <a:solidFill>
                <a:srgbClr val="04293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D73C0A-0B29-4431-52A8-7EAD3B320668}"/>
              </a:ext>
            </a:extLst>
          </p:cNvPr>
          <p:cNvSpPr txBox="1"/>
          <p:nvPr/>
        </p:nvSpPr>
        <p:spPr>
          <a:xfrm>
            <a:off x="5652863" y="6009122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42934"/>
                </a:solidFill>
              </a:rPr>
              <a:t>5/1</a:t>
            </a:r>
            <a:endParaRPr lang="ko-KR" altLang="en-US" b="1" dirty="0">
              <a:solidFill>
                <a:srgbClr val="042934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40776C-D2E4-4504-2B12-8347E9747B0F}"/>
              </a:ext>
            </a:extLst>
          </p:cNvPr>
          <p:cNvSpPr txBox="1"/>
          <p:nvPr/>
        </p:nvSpPr>
        <p:spPr>
          <a:xfrm>
            <a:off x="8361426" y="6009122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42934"/>
                </a:solidFill>
              </a:rPr>
              <a:t>6/1</a:t>
            </a:r>
            <a:endParaRPr lang="ko-KR" altLang="en-US" b="1" dirty="0">
              <a:solidFill>
                <a:srgbClr val="042934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986E53-E600-B81B-0B4E-1A95E115D6F7}"/>
              </a:ext>
            </a:extLst>
          </p:cNvPr>
          <p:cNvSpPr/>
          <p:nvPr/>
        </p:nvSpPr>
        <p:spPr>
          <a:xfrm>
            <a:off x="1376670" y="1866151"/>
            <a:ext cx="1713423" cy="554181"/>
          </a:xfrm>
          <a:prstGeom prst="rect">
            <a:avLst/>
          </a:prstGeom>
          <a:solidFill>
            <a:schemeClr val="bg1"/>
          </a:solidFill>
          <a:ln w="28575">
            <a:solidFill>
              <a:srgbClr val="0424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042934"/>
                </a:solidFill>
              </a:rPr>
              <a:t>계획 작성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B20D6-4A5F-7C89-4339-AB54D4EED0CF}"/>
              </a:ext>
            </a:extLst>
          </p:cNvPr>
          <p:cNvSpPr/>
          <p:nvPr/>
        </p:nvSpPr>
        <p:spPr>
          <a:xfrm>
            <a:off x="3347436" y="2965215"/>
            <a:ext cx="3824692" cy="554181"/>
          </a:xfrm>
          <a:prstGeom prst="rect">
            <a:avLst/>
          </a:prstGeom>
          <a:solidFill>
            <a:schemeClr val="bg1"/>
          </a:solidFill>
          <a:ln w="28575">
            <a:solidFill>
              <a:srgbClr val="0424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42934"/>
                </a:solidFill>
              </a:rPr>
              <a:t>API</a:t>
            </a:r>
            <a:r>
              <a:rPr lang="ko-KR" altLang="en-US" sz="1600" b="1" dirty="0">
                <a:solidFill>
                  <a:srgbClr val="042934"/>
                </a:solidFill>
              </a:rPr>
              <a:t> </a:t>
            </a:r>
            <a:r>
              <a:rPr lang="ko-KR" altLang="en-US" sz="1600" b="1" dirty="0" err="1">
                <a:solidFill>
                  <a:srgbClr val="042934"/>
                </a:solidFill>
              </a:rPr>
              <a:t>크롤링</a:t>
            </a:r>
            <a:endParaRPr lang="ko-KR" altLang="en-US" sz="1600" b="1" dirty="0">
              <a:solidFill>
                <a:srgbClr val="042934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82C8B-3A75-2489-3237-1F1F4414553F}"/>
              </a:ext>
            </a:extLst>
          </p:cNvPr>
          <p:cNvSpPr/>
          <p:nvPr/>
        </p:nvSpPr>
        <p:spPr>
          <a:xfrm>
            <a:off x="5624586" y="3519395"/>
            <a:ext cx="2207489" cy="554181"/>
          </a:xfrm>
          <a:prstGeom prst="rect">
            <a:avLst/>
          </a:prstGeom>
          <a:solidFill>
            <a:schemeClr val="bg1"/>
          </a:solidFill>
          <a:ln w="28575">
            <a:solidFill>
              <a:srgbClr val="0424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42934"/>
                </a:solidFill>
              </a:rPr>
              <a:t>AI </a:t>
            </a:r>
            <a:r>
              <a:rPr lang="ko-KR" altLang="en-US" sz="1600" b="1" dirty="0">
                <a:solidFill>
                  <a:srgbClr val="042934"/>
                </a:solidFill>
              </a:rPr>
              <a:t>코드 작성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AE51BA-A835-B5CD-D156-258D50937B54}"/>
              </a:ext>
            </a:extLst>
          </p:cNvPr>
          <p:cNvSpPr/>
          <p:nvPr/>
        </p:nvSpPr>
        <p:spPr>
          <a:xfrm>
            <a:off x="7832075" y="3519394"/>
            <a:ext cx="1183559" cy="554181"/>
          </a:xfrm>
          <a:prstGeom prst="rect">
            <a:avLst/>
          </a:prstGeom>
          <a:solidFill>
            <a:schemeClr val="bg1"/>
          </a:solidFill>
          <a:ln w="28575">
            <a:solidFill>
              <a:srgbClr val="0424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42934"/>
                </a:solidFill>
              </a:rPr>
              <a:t>AI </a:t>
            </a:r>
            <a:r>
              <a:rPr lang="ko-KR" altLang="en-US" sz="1600" b="1" dirty="0">
                <a:solidFill>
                  <a:srgbClr val="042934"/>
                </a:solidFill>
              </a:rPr>
              <a:t>학습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0F3646-77A3-77FE-D30D-9098DB0160A2}"/>
              </a:ext>
            </a:extLst>
          </p:cNvPr>
          <p:cNvSpPr/>
          <p:nvPr/>
        </p:nvSpPr>
        <p:spPr>
          <a:xfrm>
            <a:off x="4441028" y="4050627"/>
            <a:ext cx="5303940" cy="554181"/>
          </a:xfrm>
          <a:prstGeom prst="rect">
            <a:avLst/>
          </a:prstGeom>
          <a:solidFill>
            <a:schemeClr val="bg1"/>
          </a:solidFill>
          <a:ln w="28575">
            <a:solidFill>
              <a:srgbClr val="0424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42934"/>
                </a:solidFill>
              </a:rPr>
              <a:t>FRONT-END </a:t>
            </a:r>
            <a:r>
              <a:rPr lang="ko-KR" altLang="en-US" sz="1600" b="1" dirty="0">
                <a:solidFill>
                  <a:srgbClr val="042934"/>
                </a:solidFill>
              </a:rPr>
              <a:t>작성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A5FC61-C561-0BA0-804A-D7DFF6E9BC72}"/>
              </a:ext>
            </a:extLst>
          </p:cNvPr>
          <p:cNvSpPr/>
          <p:nvPr/>
        </p:nvSpPr>
        <p:spPr>
          <a:xfrm>
            <a:off x="5048983" y="4618459"/>
            <a:ext cx="5147962" cy="554181"/>
          </a:xfrm>
          <a:prstGeom prst="rect">
            <a:avLst/>
          </a:prstGeom>
          <a:solidFill>
            <a:schemeClr val="bg1"/>
          </a:solidFill>
          <a:ln w="28575">
            <a:solidFill>
              <a:srgbClr val="0424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42934"/>
                </a:solidFill>
              </a:rPr>
              <a:t>BACK-END </a:t>
            </a:r>
            <a:r>
              <a:rPr lang="ko-KR" altLang="en-US" sz="1600" b="1" dirty="0">
                <a:solidFill>
                  <a:srgbClr val="042934"/>
                </a:solidFill>
              </a:rPr>
              <a:t>작성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108829B-16B7-5C6E-29C4-93B43B90D0CB}"/>
              </a:ext>
            </a:extLst>
          </p:cNvPr>
          <p:cNvSpPr/>
          <p:nvPr/>
        </p:nvSpPr>
        <p:spPr>
          <a:xfrm>
            <a:off x="3092920" y="2411034"/>
            <a:ext cx="1348108" cy="554181"/>
          </a:xfrm>
          <a:prstGeom prst="rect">
            <a:avLst/>
          </a:prstGeom>
          <a:solidFill>
            <a:schemeClr val="bg1"/>
          </a:solidFill>
          <a:ln w="28575">
            <a:solidFill>
              <a:srgbClr val="0424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rgbClr val="042934"/>
                </a:solidFill>
              </a:rPr>
              <a:t>GIT </a:t>
            </a:r>
            <a:r>
              <a:rPr lang="ko-KR" altLang="en-US" sz="1600" b="1" dirty="0">
                <a:solidFill>
                  <a:srgbClr val="042934"/>
                </a:solidFill>
              </a:rPr>
              <a:t>생성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E7E950D-B025-9B45-D57F-7291630515B0}"/>
              </a:ext>
            </a:extLst>
          </p:cNvPr>
          <p:cNvSpPr/>
          <p:nvPr/>
        </p:nvSpPr>
        <p:spPr>
          <a:xfrm>
            <a:off x="9015634" y="5172640"/>
            <a:ext cx="1756914" cy="554181"/>
          </a:xfrm>
          <a:prstGeom prst="rect">
            <a:avLst/>
          </a:prstGeom>
          <a:solidFill>
            <a:schemeClr val="bg1"/>
          </a:solidFill>
          <a:ln w="28575">
            <a:solidFill>
              <a:srgbClr val="0424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rgbClr val="042934"/>
                </a:solidFill>
              </a:rPr>
              <a:t>보고서 작성</a:t>
            </a:r>
            <a:endParaRPr lang="ko-KR" altLang="en-US" sz="1600" b="1" dirty="0">
              <a:solidFill>
                <a:srgbClr val="04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931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64DCE4C-3E08-4F85-97F8-292A7E11DDE8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2020</Words>
  <Application>Microsoft Office PowerPoint</Application>
  <PresentationFormat>와이드스크린</PresentationFormat>
  <Paragraphs>690</Paragraphs>
  <Slides>45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7" baseType="lpstr">
      <vt:lpstr>Apple SD Gothic Neo</vt:lpstr>
      <vt:lpstr>-apple-system</vt:lpstr>
      <vt:lpstr>나눔고딕</vt:lpstr>
      <vt:lpstr>맑은 고딕</vt:lpstr>
      <vt:lpstr>Aptos Narrow</vt:lpstr>
      <vt:lpstr>Arial</vt:lpstr>
      <vt:lpstr>Bahnschrift</vt:lpstr>
      <vt:lpstr>Bahnschrift Light</vt:lpstr>
      <vt:lpstr>Bahnschrift SemiBold</vt:lpstr>
      <vt:lpstr>Bahnschrift SemiBold SemiConden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DB Migration</vt:lpstr>
      <vt:lpstr>Matche Database</vt:lpstr>
      <vt:lpstr>League Database</vt:lpstr>
      <vt:lpstr>Request Database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태의 홍</dc:creator>
  <cp:lastModifiedBy>태의 홍</cp:lastModifiedBy>
  <cp:revision>83</cp:revision>
  <dcterms:created xsi:type="dcterms:W3CDTF">2024-06-04T06:36:13Z</dcterms:created>
  <dcterms:modified xsi:type="dcterms:W3CDTF">2024-06-17T06:19:11Z</dcterms:modified>
</cp:coreProperties>
</file>